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7" r:id="rId4"/>
    <p:sldId id="259" r:id="rId5"/>
    <p:sldId id="271" r:id="rId6"/>
    <p:sldId id="277" r:id="rId7"/>
    <p:sldId id="278" r:id="rId8"/>
    <p:sldId id="260" r:id="rId9"/>
    <p:sldId id="261" r:id="rId10"/>
    <p:sldId id="269" r:id="rId11"/>
    <p:sldId id="270" r:id="rId12"/>
    <p:sldId id="272" r:id="rId13"/>
    <p:sldId id="275" r:id="rId14"/>
    <p:sldId id="262" r:id="rId15"/>
    <p:sldId id="263" r:id="rId16"/>
    <p:sldId id="266" r:id="rId17"/>
    <p:sldId id="26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102C"/>
    <a:srgbClr val="AFAAB9"/>
    <a:srgbClr val="71758A"/>
    <a:srgbClr val="D4EBD8"/>
    <a:srgbClr val="3B5D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66" autoAdjust="0"/>
    <p:restoredTop sz="93447" autoAdjust="0"/>
  </p:normalViewPr>
  <p:slideViewPr>
    <p:cSldViewPr snapToGrid="0">
      <p:cViewPr varScale="1">
        <p:scale>
          <a:sx n="59" d="100"/>
          <a:sy n="59" d="100"/>
        </p:scale>
        <p:origin x="912" y="28"/>
      </p:cViewPr>
      <p:guideLst/>
    </p:cSldViewPr>
  </p:slideViewPr>
  <p:notesTextViewPr>
    <p:cViewPr>
      <p:scale>
        <a:sx n="1" d="1"/>
        <a:sy n="1" d="1"/>
      </p:scale>
      <p:origin x="0" y="0"/>
    </p:cViewPr>
  </p:notesTextViewPr>
  <p:sorterViewPr>
    <p:cViewPr>
      <p:scale>
        <a:sx n="100" d="100"/>
        <a:sy n="100" d="100"/>
      </p:scale>
      <p:origin x="0" y="-290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descr="A picture containing computer&#10;&#10;Description automatically generated">
            <a:extLst>
              <a:ext uri="{FF2B5EF4-FFF2-40B4-BE49-F238E27FC236}">
                <a16:creationId xmlns:a16="http://schemas.microsoft.com/office/drawing/2014/main" id="{7C2544A3-15A8-6276-0EF4-834C72E5CD05}"/>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61118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CA9CB-EA19-2393-BF51-26E7F2352C6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1A29783-5D87-872F-CAFD-AB55F8755C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4D05066-0C5F-10FD-4732-990408379240}"/>
              </a:ext>
            </a:extLst>
          </p:cNvPr>
          <p:cNvSpPr>
            <a:spLocks noGrp="1"/>
          </p:cNvSpPr>
          <p:nvPr>
            <p:ph type="dt" sz="half" idx="10"/>
          </p:nvPr>
        </p:nvSpPr>
        <p:spPr/>
        <p:txBody>
          <a:bodyPr/>
          <a:lstStyle/>
          <a:p>
            <a:fld id="{8E202018-9FCD-4D25-B6CE-F2EE6554B948}" type="datetimeFigureOut">
              <a:rPr lang="en-GB" smtClean="0"/>
              <a:t>26/08/2024</a:t>
            </a:fld>
            <a:endParaRPr lang="en-GB"/>
          </a:p>
        </p:txBody>
      </p:sp>
      <p:sp>
        <p:nvSpPr>
          <p:cNvPr id="5" name="Footer Placeholder 4">
            <a:extLst>
              <a:ext uri="{FF2B5EF4-FFF2-40B4-BE49-F238E27FC236}">
                <a16:creationId xmlns:a16="http://schemas.microsoft.com/office/drawing/2014/main" id="{13A0B538-C4AD-1054-4F47-764801D07DF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A317CC-9EF1-8073-3DEB-C5C7EA495B7A}"/>
              </a:ext>
            </a:extLst>
          </p:cNvPr>
          <p:cNvSpPr>
            <a:spLocks noGrp="1"/>
          </p:cNvSpPr>
          <p:nvPr>
            <p:ph type="sldNum" sz="quarter" idx="12"/>
          </p:nvPr>
        </p:nvSpPr>
        <p:spPr/>
        <p:txBody>
          <a:bodyPr/>
          <a:lstStyle/>
          <a:p>
            <a:fld id="{A4E5F92F-5455-4825-B5D5-E4B9DF796AE3}" type="slidenum">
              <a:rPr lang="en-GB" smtClean="0"/>
              <a:t>‹#›</a:t>
            </a:fld>
            <a:endParaRPr lang="en-GB"/>
          </a:p>
        </p:txBody>
      </p:sp>
    </p:spTree>
    <p:extLst>
      <p:ext uri="{BB962C8B-B14F-4D97-AF65-F5344CB8AC3E}">
        <p14:creationId xmlns:p14="http://schemas.microsoft.com/office/powerpoint/2010/main" val="4119218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B55309-23B4-3FB1-A899-9932B6216DC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7EC846A-535B-C8A0-F5CA-2FAC0413AD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C176679-D4C2-F46B-DCF3-2251FEF147C5}"/>
              </a:ext>
            </a:extLst>
          </p:cNvPr>
          <p:cNvSpPr>
            <a:spLocks noGrp="1"/>
          </p:cNvSpPr>
          <p:nvPr>
            <p:ph type="dt" sz="half" idx="10"/>
          </p:nvPr>
        </p:nvSpPr>
        <p:spPr/>
        <p:txBody>
          <a:bodyPr/>
          <a:lstStyle/>
          <a:p>
            <a:fld id="{8E202018-9FCD-4D25-B6CE-F2EE6554B948}" type="datetimeFigureOut">
              <a:rPr lang="en-GB" smtClean="0"/>
              <a:t>26/08/2024</a:t>
            </a:fld>
            <a:endParaRPr lang="en-GB"/>
          </a:p>
        </p:txBody>
      </p:sp>
      <p:sp>
        <p:nvSpPr>
          <p:cNvPr id="5" name="Footer Placeholder 4">
            <a:extLst>
              <a:ext uri="{FF2B5EF4-FFF2-40B4-BE49-F238E27FC236}">
                <a16:creationId xmlns:a16="http://schemas.microsoft.com/office/drawing/2014/main" id="{BA18B2AE-FB27-C6BC-15F6-84B106995F8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9C25CC4-38E9-98A1-F885-2B6A6D457D73}"/>
              </a:ext>
            </a:extLst>
          </p:cNvPr>
          <p:cNvSpPr>
            <a:spLocks noGrp="1"/>
          </p:cNvSpPr>
          <p:nvPr>
            <p:ph type="sldNum" sz="quarter" idx="12"/>
          </p:nvPr>
        </p:nvSpPr>
        <p:spPr/>
        <p:txBody>
          <a:bodyPr/>
          <a:lstStyle/>
          <a:p>
            <a:fld id="{A4E5F92F-5455-4825-B5D5-E4B9DF796AE3}" type="slidenum">
              <a:rPr lang="en-GB" smtClean="0"/>
              <a:t>‹#›</a:t>
            </a:fld>
            <a:endParaRPr lang="en-GB"/>
          </a:p>
        </p:txBody>
      </p:sp>
    </p:spTree>
    <p:extLst>
      <p:ext uri="{BB962C8B-B14F-4D97-AF65-F5344CB8AC3E}">
        <p14:creationId xmlns:p14="http://schemas.microsoft.com/office/powerpoint/2010/main" val="2756934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7964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55E8AA0-71CA-8ABC-3158-C76E10F8B6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194" cy="6856984"/>
          </a:xfrm>
          <a:prstGeom prst="rect">
            <a:avLst/>
          </a:prstGeom>
        </p:spPr>
      </p:pic>
      <p:grpSp>
        <p:nvGrpSpPr>
          <p:cNvPr id="8" name="Group 7">
            <a:extLst>
              <a:ext uri="{FF2B5EF4-FFF2-40B4-BE49-F238E27FC236}">
                <a16:creationId xmlns:a16="http://schemas.microsoft.com/office/drawing/2014/main" id="{0E65F77D-830B-4587-6179-EAEFDB59DA9F}"/>
              </a:ext>
            </a:extLst>
          </p:cNvPr>
          <p:cNvGrpSpPr/>
          <p:nvPr userDrawn="1"/>
        </p:nvGrpSpPr>
        <p:grpSpPr>
          <a:xfrm>
            <a:off x="9865635" y="6420365"/>
            <a:ext cx="2243886" cy="375289"/>
            <a:chOff x="10212759" y="6518571"/>
            <a:chExt cx="1842973" cy="313399"/>
          </a:xfrm>
        </p:grpSpPr>
        <p:pic>
          <p:nvPicPr>
            <p:cNvPr id="9" name="Picture 8">
              <a:extLst>
                <a:ext uri="{FF2B5EF4-FFF2-40B4-BE49-F238E27FC236}">
                  <a16:creationId xmlns:a16="http://schemas.microsoft.com/office/drawing/2014/main" id="{5EF7F4F5-4091-F7DF-B5D7-27F2CF09B2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10" name="Rectangle 9">
              <a:extLst>
                <a:ext uri="{FF2B5EF4-FFF2-40B4-BE49-F238E27FC236}">
                  <a16:creationId xmlns:a16="http://schemas.microsoft.com/office/drawing/2014/main" id="{65D479FE-F2A7-1259-E9F7-5B06988F5483}"/>
                </a:ext>
              </a:extLst>
            </p:cNvPr>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11" name="Picture 10">
            <a:extLst>
              <a:ext uri="{FF2B5EF4-FFF2-40B4-BE49-F238E27FC236}">
                <a16:creationId xmlns:a16="http://schemas.microsoft.com/office/drawing/2014/main" id="{FD3E0E5C-9845-273F-56DA-9B3EDBB349D2}"/>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b="78063"/>
          <a:stretch/>
        </p:blipFill>
        <p:spPr>
          <a:xfrm>
            <a:off x="1524" y="0"/>
            <a:ext cx="12188951" cy="1504093"/>
          </a:xfrm>
          <a:prstGeom prst="rect">
            <a:avLst/>
          </a:prstGeom>
        </p:spPr>
      </p:pic>
      <p:pic>
        <p:nvPicPr>
          <p:cNvPr id="12" name="Picture 11">
            <a:extLst>
              <a:ext uri="{FF2B5EF4-FFF2-40B4-BE49-F238E27FC236}">
                <a16:creationId xmlns:a16="http://schemas.microsoft.com/office/drawing/2014/main" id="{8526341B-E791-8397-013A-AE21E4F2BB6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578354" y="53050"/>
            <a:ext cx="1534767" cy="744647"/>
          </a:xfrm>
          <a:prstGeom prst="rect">
            <a:avLst/>
          </a:prstGeom>
        </p:spPr>
      </p:pic>
    </p:spTree>
    <p:extLst>
      <p:ext uri="{BB962C8B-B14F-4D97-AF65-F5344CB8AC3E}">
        <p14:creationId xmlns:p14="http://schemas.microsoft.com/office/powerpoint/2010/main" val="3693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8382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2F81F2-6943-BD2A-4FF4-E7B5E1C420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81108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6767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Placeholder 14">
            <a:extLst>
              <a:ext uri="{FF2B5EF4-FFF2-40B4-BE49-F238E27FC236}">
                <a16:creationId xmlns:a16="http://schemas.microsoft.com/office/drawing/2014/main" id="{2E4B68A4-8690-EBA2-0E25-8D52163C045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2667000" y="-2667000"/>
            <a:ext cx="6858000" cy="12192000"/>
          </a:xfrm>
          <a:prstGeom prst="rect">
            <a:avLst/>
          </a:prstGeom>
        </p:spPr>
      </p:pic>
    </p:spTree>
    <p:extLst>
      <p:ext uri="{BB962C8B-B14F-4D97-AF65-F5344CB8AC3E}">
        <p14:creationId xmlns:p14="http://schemas.microsoft.com/office/powerpoint/2010/main" val="213584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3286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674B4E-3A36-AE80-F596-88EAFA8D99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24626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9628D0-6D27-3A22-3CBC-5435A86BDB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E8248BE-D040-3D21-3A61-EE22584BB4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7681DDF-7CC1-D788-F48E-8EBA8012AA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202018-9FCD-4D25-B6CE-F2EE6554B948}" type="datetimeFigureOut">
              <a:rPr lang="en-GB" smtClean="0"/>
              <a:t>26/08/2024</a:t>
            </a:fld>
            <a:endParaRPr lang="en-GB"/>
          </a:p>
        </p:txBody>
      </p:sp>
      <p:sp>
        <p:nvSpPr>
          <p:cNvPr id="5" name="Footer Placeholder 4">
            <a:extLst>
              <a:ext uri="{FF2B5EF4-FFF2-40B4-BE49-F238E27FC236}">
                <a16:creationId xmlns:a16="http://schemas.microsoft.com/office/drawing/2014/main" id="{F8EAD2C6-7BBE-418E-D4F1-DD5A8D5A03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B36D678-3C77-7F4A-530D-35BE9C7A21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E5F92F-5455-4825-B5D5-E4B9DF796AE3}" type="slidenum">
              <a:rPr lang="en-GB" smtClean="0"/>
              <a:t>‹#›</a:t>
            </a:fld>
            <a:endParaRPr lang="en-GB"/>
          </a:p>
        </p:txBody>
      </p:sp>
    </p:spTree>
    <p:extLst>
      <p:ext uri="{BB962C8B-B14F-4D97-AF65-F5344CB8AC3E}">
        <p14:creationId xmlns:p14="http://schemas.microsoft.com/office/powerpoint/2010/main" val="341720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jpeg"/><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16.svg"/></Relationships>
</file>

<file path=ppt/slides/_rels/slide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4.xml"/><Relationship Id="rId4" Type="http://schemas.openxmlformats.org/officeDocument/2006/relationships/image" Target="../media/image16.svg"/></Relationships>
</file>

<file path=ppt/slides/_rels/slide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0ABB8D-A9B1-BF5E-8E51-DAC64CE57FBB}"/>
              </a:ext>
            </a:extLst>
          </p:cNvPr>
          <p:cNvSpPr txBox="1"/>
          <p:nvPr/>
        </p:nvSpPr>
        <p:spPr>
          <a:xfrm>
            <a:off x="3367314" y="1995047"/>
            <a:ext cx="5457372" cy="1938992"/>
          </a:xfrm>
          <a:prstGeom prst="rect">
            <a:avLst/>
          </a:prstGeom>
          <a:noFill/>
        </p:spPr>
        <p:txBody>
          <a:bodyPr wrap="square">
            <a:spAutoFit/>
          </a:bodyPr>
          <a:lstStyle/>
          <a:p>
            <a:pPr algn="ctr"/>
            <a:r>
              <a:rPr lang="en-US" sz="6000" b="1" dirty="0">
                <a:effectLst/>
                <a:latin typeface="Neue Machina" panose="00000500000000000000" pitchFamily="50" charset="0"/>
                <a:ea typeface="Calibri" panose="020F0502020204030204" pitchFamily="34" charset="0"/>
              </a:rPr>
              <a:t>Capstone</a:t>
            </a:r>
            <a:br>
              <a:rPr lang="en-US" sz="6000" b="1" dirty="0">
                <a:effectLst/>
                <a:latin typeface="Neue Machina" panose="00000500000000000000" pitchFamily="50" charset="0"/>
                <a:ea typeface="Calibri" panose="020F0502020204030204" pitchFamily="34" charset="0"/>
              </a:rPr>
            </a:br>
            <a:r>
              <a:rPr lang="en-US" sz="6000" b="1" dirty="0">
                <a:effectLst/>
                <a:latin typeface="Neue Machina" panose="00000500000000000000" pitchFamily="50" charset="0"/>
                <a:ea typeface="Calibri" panose="020F0502020204030204" pitchFamily="34" charset="0"/>
              </a:rPr>
              <a:t>Project</a:t>
            </a:r>
            <a:endParaRPr lang="en-GB" sz="6000" b="1" dirty="0">
              <a:latin typeface="Neue Machina" panose="00000500000000000000" pitchFamily="50" charset="0"/>
            </a:endParaRPr>
          </a:p>
        </p:txBody>
      </p:sp>
      <p:pic>
        <p:nvPicPr>
          <p:cNvPr id="3" name="Graphic 2">
            <a:extLst>
              <a:ext uri="{FF2B5EF4-FFF2-40B4-BE49-F238E27FC236}">
                <a16:creationId xmlns:a16="http://schemas.microsoft.com/office/drawing/2014/main" id="{C8FE0234-23EC-7806-340E-632A55BD4044}"/>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0"/>
            <a:ext cx="2401383" cy="902227"/>
          </a:xfrm>
          <a:prstGeom prst="rect">
            <a:avLst/>
          </a:prstGeom>
        </p:spPr>
      </p:pic>
    </p:spTree>
    <p:extLst>
      <p:ext uri="{BB962C8B-B14F-4D97-AF65-F5344CB8AC3E}">
        <p14:creationId xmlns:p14="http://schemas.microsoft.com/office/powerpoint/2010/main" val="89247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6" descr="A low angle view of a building&#10;&#10;Description automatically generated with medium confidence">
            <a:extLst>
              <a:ext uri="{FF2B5EF4-FFF2-40B4-BE49-F238E27FC236}">
                <a16:creationId xmlns:a16="http://schemas.microsoft.com/office/drawing/2014/main" id="{1E6411A6-5A65-B82C-39BB-E725D4DB954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4445" r="11960"/>
          <a:stretch/>
        </p:blipFill>
        <p:spPr>
          <a:xfrm>
            <a:off x="7705638" y="0"/>
            <a:ext cx="4486361" cy="6858000"/>
          </a:xfrm>
          <a:prstGeom prst="rect">
            <a:avLst/>
          </a:prstGeom>
        </p:spPr>
      </p:pic>
      <p:pic>
        <p:nvPicPr>
          <p:cNvPr id="12" name="Graphic 11">
            <a:extLst>
              <a:ext uri="{FF2B5EF4-FFF2-40B4-BE49-F238E27FC236}">
                <a16:creationId xmlns:a16="http://schemas.microsoft.com/office/drawing/2014/main" id="{11DE55D0-5426-03C8-6785-3FDD8DF70260}"/>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47" y="0"/>
            <a:ext cx="2401377" cy="902226"/>
          </a:xfrm>
          <a:prstGeom prst="rect">
            <a:avLst/>
          </a:prstGeom>
        </p:spPr>
      </p:pic>
      <p:cxnSp>
        <p:nvCxnSpPr>
          <p:cNvPr id="14" name="Straight Connector 13">
            <a:extLst>
              <a:ext uri="{FF2B5EF4-FFF2-40B4-BE49-F238E27FC236}">
                <a16:creationId xmlns:a16="http://schemas.microsoft.com/office/drawing/2014/main" id="{D3ADE854-0644-F543-CEE1-77FCBDE8E201}"/>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pic>
        <p:nvPicPr>
          <p:cNvPr id="2" name="Picture 1" descr="A screenshot of a computer&#10;&#10;Description automatically generated">
            <a:extLst>
              <a:ext uri="{FF2B5EF4-FFF2-40B4-BE49-F238E27FC236}">
                <a16:creationId xmlns:a16="http://schemas.microsoft.com/office/drawing/2014/main" id="{9BCB43B8-1452-F475-2385-DF2C3168C2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782" y="1518193"/>
            <a:ext cx="7340590" cy="5235695"/>
          </a:xfrm>
          <a:prstGeom prst="rect">
            <a:avLst/>
          </a:prstGeom>
        </p:spPr>
      </p:pic>
      <p:sp>
        <p:nvSpPr>
          <p:cNvPr id="3" name="TextBox 2">
            <a:extLst>
              <a:ext uri="{FF2B5EF4-FFF2-40B4-BE49-F238E27FC236}">
                <a16:creationId xmlns:a16="http://schemas.microsoft.com/office/drawing/2014/main" id="{25B445FF-4027-EF90-F7DD-1DE826F00938}"/>
              </a:ext>
            </a:extLst>
          </p:cNvPr>
          <p:cNvSpPr txBox="1"/>
          <p:nvPr/>
        </p:nvSpPr>
        <p:spPr>
          <a:xfrm>
            <a:off x="2681158" y="830749"/>
            <a:ext cx="4486361" cy="584775"/>
          </a:xfrm>
          <a:prstGeom prst="rect">
            <a:avLst/>
          </a:prstGeom>
          <a:noFill/>
        </p:spPr>
        <p:txBody>
          <a:bodyPr wrap="square" rtlCol="0">
            <a:spAutoFit/>
          </a:bodyPr>
          <a:lstStyle/>
          <a:p>
            <a:r>
              <a:rPr lang="en-US" sz="3200" b="1" dirty="0"/>
              <a:t>Screenshot of Postman</a:t>
            </a:r>
          </a:p>
        </p:txBody>
      </p:sp>
    </p:spTree>
    <p:extLst>
      <p:ext uri="{BB962C8B-B14F-4D97-AF65-F5344CB8AC3E}">
        <p14:creationId xmlns:p14="http://schemas.microsoft.com/office/powerpoint/2010/main" val="3533707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1F95691A-9669-792A-06C4-2005F2028AB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6" name="Straight Connector 5">
            <a:extLst>
              <a:ext uri="{FF2B5EF4-FFF2-40B4-BE49-F238E27FC236}">
                <a16:creationId xmlns:a16="http://schemas.microsoft.com/office/drawing/2014/main" id="{E43100FC-054E-A053-A08F-35CDEFAC2A08}"/>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pic>
        <p:nvPicPr>
          <p:cNvPr id="12" name="Picture Placeholder 6" descr="A person standing on a roof&#10;&#10;Description automatically generated with low confidence">
            <a:extLst>
              <a:ext uri="{FF2B5EF4-FFF2-40B4-BE49-F238E27FC236}">
                <a16:creationId xmlns:a16="http://schemas.microsoft.com/office/drawing/2014/main" id="{EDD7E996-EBDA-600B-6F4E-E7CCCABF86A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3202" r="13372"/>
          <a:stretch/>
        </p:blipFill>
        <p:spPr>
          <a:xfrm>
            <a:off x="7715985" y="0"/>
            <a:ext cx="4476015" cy="6858000"/>
          </a:xfrm>
          <a:prstGeom prst="rect">
            <a:avLst/>
          </a:prstGeom>
          <a:ln>
            <a:noFill/>
          </a:ln>
        </p:spPr>
      </p:pic>
      <p:pic>
        <p:nvPicPr>
          <p:cNvPr id="7" name="Picture 6" descr="A screenshot of a computer&#10;&#10;Description automatically generated">
            <a:extLst>
              <a:ext uri="{FF2B5EF4-FFF2-40B4-BE49-F238E27FC236}">
                <a16:creationId xmlns:a16="http://schemas.microsoft.com/office/drawing/2014/main" id="{61FCF4C9-AF9A-0C34-2588-BD4E5C3C5D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7650" y="1592036"/>
            <a:ext cx="7121979" cy="5157107"/>
          </a:xfrm>
          <a:prstGeom prst="rect">
            <a:avLst/>
          </a:prstGeom>
        </p:spPr>
      </p:pic>
      <p:sp>
        <p:nvSpPr>
          <p:cNvPr id="2" name="TextBox 1">
            <a:extLst>
              <a:ext uri="{FF2B5EF4-FFF2-40B4-BE49-F238E27FC236}">
                <a16:creationId xmlns:a16="http://schemas.microsoft.com/office/drawing/2014/main" id="{0D91C25B-9C77-4570-FA77-5351B6175A82}"/>
              </a:ext>
            </a:extLst>
          </p:cNvPr>
          <p:cNvSpPr txBox="1"/>
          <p:nvPr/>
        </p:nvSpPr>
        <p:spPr>
          <a:xfrm>
            <a:off x="2754085" y="890885"/>
            <a:ext cx="3875315" cy="461665"/>
          </a:xfrm>
          <a:prstGeom prst="rect">
            <a:avLst/>
          </a:prstGeom>
          <a:noFill/>
        </p:spPr>
        <p:txBody>
          <a:bodyPr wrap="square" rtlCol="0">
            <a:spAutoFit/>
          </a:bodyPr>
          <a:lstStyle/>
          <a:p>
            <a:r>
              <a:rPr lang="en-US" sz="2400" b="1" dirty="0"/>
              <a:t>Screenshot of spring Eureka</a:t>
            </a:r>
          </a:p>
        </p:txBody>
      </p:sp>
    </p:spTree>
    <p:extLst>
      <p:ext uri="{BB962C8B-B14F-4D97-AF65-F5344CB8AC3E}">
        <p14:creationId xmlns:p14="http://schemas.microsoft.com/office/powerpoint/2010/main" val="2529310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740A7E-7EE7-4EFB-CFC4-DE321AC2597F}"/>
              </a:ext>
            </a:extLst>
          </p:cNvPr>
          <p:cNvSpPr txBox="1"/>
          <p:nvPr/>
        </p:nvSpPr>
        <p:spPr>
          <a:xfrm>
            <a:off x="2536372" y="446314"/>
            <a:ext cx="8937172" cy="584775"/>
          </a:xfrm>
          <a:prstGeom prst="rect">
            <a:avLst/>
          </a:prstGeom>
          <a:noFill/>
        </p:spPr>
        <p:txBody>
          <a:bodyPr wrap="square" rtlCol="0">
            <a:spAutoFit/>
          </a:bodyPr>
          <a:lstStyle/>
          <a:p>
            <a:r>
              <a:rPr lang="en-US" sz="3200" b="1" dirty="0"/>
              <a:t>Screenshots of Feign-Client (Eureka)</a:t>
            </a:r>
          </a:p>
        </p:txBody>
      </p:sp>
      <p:pic>
        <p:nvPicPr>
          <p:cNvPr id="4" name="Picture 3" descr="A screenshot of a computer&#10;&#10;Description automatically generated">
            <a:extLst>
              <a:ext uri="{FF2B5EF4-FFF2-40B4-BE49-F238E27FC236}">
                <a16:creationId xmlns:a16="http://schemas.microsoft.com/office/drawing/2014/main" id="{8105B3F3-7487-7B49-3D2F-2495F2EF50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342" y="1031089"/>
            <a:ext cx="11756571" cy="5826911"/>
          </a:xfrm>
          <a:prstGeom prst="rect">
            <a:avLst/>
          </a:prstGeom>
        </p:spPr>
      </p:pic>
    </p:spTree>
    <p:extLst>
      <p:ext uri="{BB962C8B-B14F-4D97-AF65-F5344CB8AC3E}">
        <p14:creationId xmlns:p14="http://schemas.microsoft.com/office/powerpoint/2010/main" val="4235083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A7CEBD-5B2B-0659-2CF6-924740494EDD}"/>
              </a:ext>
            </a:extLst>
          </p:cNvPr>
          <p:cNvSpPr txBox="1"/>
          <p:nvPr/>
        </p:nvSpPr>
        <p:spPr>
          <a:xfrm>
            <a:off x="849086" y="609600"/>
            <a:ext cx="7543800" cy="584775"/>
          </a:xfrm>
          <a:prstGeom prst="rect">
            <a:avLst/>
          </a:prstGeom>
          <a:noFill/>
        </p:spPr>
        <p:txBody>
          <a:bodyPr wrap="square" rtlCol="0">
            <a:spAutoFit/>
          </a:bodyPr>
          <a:lstStyle/>
          <a:p>
            <a:r>
              <a:rPr lang="en-US" sz="3200" b="1" dirty="0"/>
              <a:t>Screenshot of Feign-Client(Postman) </a:t>
            </a:r>
          </a:p>
        </p:txBody>
      </p:sp>
      <p:pic>
        <p:nvPicPr>
          <p:cNvPr id="4" name="Picture 3" descr="A screenshot of a computer&#10;&#10;Description automatically generated">
            <a:extLst>
              <a:ext uri="{FF2B5EF4-FFF2-40B4-BE49-F238E27FC236}">
                <a16:creationId xmlns:a16="http://schemas.microsoft.com/office/drawing/2014/main" id="{56CCDA11-AEF6-C6A2-0ECB-EC8DD2E10E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4374"/>
            <a:ext cx="12192000" cy="5663625"/>
          </a:xfrm>
          <a:prstGeom prst="rect">
            <a:avLst/>
          </a:prstGeom>
        </p:spPr>
      </p:pic>
    </p:spTree>
    <p:extLst>
      <p:ext uri="{BB962C8B-B14F-4D97-AF65-F5344CB8AC3E}">
        <p14:creationId xmlns:p14="http://schemas.microsoft.com/office/powerpoint/2010/main" val="1422448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A4D6C4C-5C98-9073-79FB-D0A741C84236}"/>
              </a:ext>
            </a:extLst>
          </p:cNvPr>
          <p:cNvSpPr/>
          <p:nvPr/>
        </p:nvSpPr>
        <p:spPr>
          <a:xfrm>
            <a:off x="0"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C0CFD7FB-BF20-EC66-9F7B-A95E73215B53}"/>
              </a:ext>
            </a:extLst>
          </p:cNvPr>
          <p:cNvSpPr txBox="1"/>
          <p:nvPr/>
        </p:nvSpPr>
        <p:spPr>
          <a:xfrm>
            <a:off x="181439" y="872000"/>
            <a:ext cx="8091704" cy="461665"/>
          </a:xfrm>
          <a:prstGeom prst="rect">
            <a:avLst/>
          </a:prstGeom>
          <a:noFill/>
        </p:spPr>
        <p:txBody>
          <a:bodyPr wrap="square">
            <a:spAutoFit/>
          </a:bodyPr>
          <a:lstStyle/>
          <a:p>
            <a:pPr algn="ctr"/>
            <a:r>
              <a:rPr lang="en-IN" sz="2400" b="1" dirty="0">
                <a:solidFill>
                  <a:schemeClr val="bg1"/>
                </a:solidFill>
                <a:latin typeface="Neue Machina" panose="00000500000000000000" pitchFamily="50" charset="0"/>
                <a:ea typeface="Calibri" panose="020F0502020204030204" pitchFamily="34" charset="0"/>
              </a:rPr>
              <a:t>Entity-Relationship Diagram</a:t>
            </a:r>
            <a:endParaRPr lang="en-GB" sz="2400" b="1" dirty="0">
              <a:solidFill>
                <a:schemeClr val="bg1"/>
              </a:solidFill>
              <a:latin typeface="Neue Machina" panose="00000500000000000000" pitchFamily="50" charset="0"/>
            </a:endParaRPr>
          </a:p>
        </p:txBody>
      </p:sp>
      <p:pic>
        <p:nvPicPr>
          <p:cNvPr id="4" name="Graphic 3">
            <a:extLst>
              <a:ext uri="{FF2B5EF4-FFF2-40B4-BE49-F238E27FC236}">
                <a16:creationId xmlns:a16="http://schemas.microsoft.com/office/drawing/2014/main" id="{744F5327-F834-7C83-D21F-86BBBBB405D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5" name="Straight Connector 4">
            <a:extLst>
              <a:ext uri="{FF2B5EF4-FFF2-40B4-BE49-F238E27FC236}">
                <a16:creationId xmlns:a16="http://schemas.microsoft.com/office/drawing/2014/main" id="{F5DA77FF-97D7-0118-85BE-4E1483DB6EDE}"/>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6" name="Picture 5" descr="A screenshot of a computer&#10;&#10;Description automatically generated">
            <a:extLst>
              <a:ext uri="{FF2B5EF4-FFF2-40B4-BE49-F238E27FC236}">
                <a16:creationId xmlns:a16="http://schemas.microsoft.com/office/drawing/2014/main" id="{ADB757B0-16D2-D056-791F-C4954A88A2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848" y="1502228"/>
            <a:ext cx="11158303" cy="5355771"/>
          </a:xfrm>
          <a:prstGeom prst="rect">
            <a:avLst/>
          </a:prstGeom>
        </p:spPr>
      </p:pic>
    </p:spTree>
    <p:extLst>
      <p:ext uri="{BB962C8B-B14F-4D97-AF65-F5344CB8AC3E}">
        <p14:creationId xmlns:p14="http://schemas.microsoft.com/office/powerpoint/2010/main" val="2925309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C74AF3-B960-23E5-3A1F-92B53A264E17}"/>
              </a:ext>
            </a:extLst>
          </p:cNvPr>
          <p:cNvSpPr/>
          <p:nvPr/>
        </p:nvSpPr>
        <p:spPr>
          <a:xfrm>
            <a:off x="0"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4540FD24-3DA2-C5E6-0DF3-C35FEC9F1972}"/>
              </a:ext>
            </a:extLst>
          </p:cNvPr>
          <p:cNvSpPr txBox="1"/>
          <p:nvPr/>
        </p:nvSpPr>
        <p:spPr>
          <a:xfrm>
            <a:off x="181439" y="872000"/>
            <a:ext cx="8091704" cy="461665"/>
          </a:xfrm>
          <a:prstGeom prst="rect">
            <a:avLst/>
          </a:prstGeom>
          <a:noFill/>
        </p:spPr>
        <p:txBody>
          <a:bodyPr wrap="square">
            <a:spAutoFit/>
          </a:bodyPr>
          <a:lstStyle/>
          <a:p>
            <a:pPr algn="ctr"/>
            <a:r>
              <a:rPr lang="en-IN" sz="2400" b="1" dirty="0">
                <a:solidFill>
                  <a:schemeClr val="bg1"/>
                </a:solidFill>
                <a:latin typeface="Neue Machina" panose="00000500000000000000" pitchFamily="50" charset="0"/>
                <a:ea typeface="Calibri" panose="020F0502020204030204" pitchFamily="34" charset="0"/>
              </a:rPr>
              <a:t>Screenshot of JIRA</a:t>
            </a:r>
            <a:endParaRPr lang="en-GB" sz="2400" b="1" dirty="0">
              <a:solidFill>
                <a:schemeClr val="bg1"/>
              </a:solidFill>
              <a:latin typeface="Neue Machina" panose="00000500000000000000" pitchFamily="50" charset="0"/>
            </a:endParaRPr>
          </a:p>
        </p:txBody>
      </p:sp>
      <p:pic>
        <p:nvPicPr>
          <p:cNvPr id="8" name="Graphic 7">
            <a:extLst>
              <a:ext uri="{FF2B5EF4-FFF2-40B4-BE49-F238E27FC236}">
                <a16:creationId xmlns:a16="http://schemas.microsoft.com/office/drawing/2014/main" id="{B77E1F97-8995-CCFD-FAAB-FE16935CBD2C}"/>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9" name="Straight Connector 8">
            <a:extLst>
              <a:ext uri="{FF2B5EF4-FFF2-40B4-BE49-F238E27FC236}">
                <a16:creationId xmlns:a16="http://schemas.microsoft.com/office/drawing/2014/main" id="{E49ABCFC-AEA4-FCA7-62F5-F1204AFD904C}"/>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11" name="Picture 10" descr="A screenshot of a computer&#10;&#10;Description automatically generated">
            <a:extLst>
              <a:ext uri="{FF2B5EF4-FFF2-40B4-BE49-F238E27FC236}">
                <a16:creationId xmlns:a16="http://schemas.microsoft.com/office/drawing/2014/main" id="{5B390DE6-3FD3-D029-9CF4-06E2509E3D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542" y="1545770"/>
            <a:ext cx="11527971" cy="5159829"/>
          </a:xfrm>
          <a:prstGeom prst="rect">
            <a:avLst/>
          </a:prstGeom>
        </p:spPr>
      </p:pic>
    </p:spTree>
    <p:extLst>
      <p:ext uri="{BB962C8B-B14F-4D97-AF65-F5344CB8AC3E}">
        <p14:creationId xmlns:p14="http://schemas.microsoft.com/office/powerpoint/2010/main" val="3212797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5B1590-8954-6EF1-A6C9-785B3FD80545}"/>
              </a:ext>
            </a:extLst>
          </p:cNvPr>
          <p:cNvSpPr/>
          <p:nvPr/>
        </p:nvSpPr>
        <p:spPr>
          <a:xfrm>
            <a:off x="10346" y="0"/>
            <a:ext cx="12181653"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p:txBody>
      </p:sp>
      <p:sp>
        <p:nvSpPr>
          <p:cNvPr id="11" name="TextBox 10">
            <a:extLst>
              <a:ext uri="{FF2B5EF4-FFF2-40B4-BE49-F238E27FC236}">
                <a16:creationId xmlns:a16="http://schemas.microsoft.com/office/drawing/2014/main" id="{D138D6ED-DD80-8D48-2960-9D0F1FF02C71}"/>
              </a:ext>
            </a:extLst>
          </p:cNvPr>
          <p:cNvSpPr txBox="1"/>
          <p:nvPr/>
        </p:nvSpPr>
        <p:spPr>
          <a:xfrm>
            <a:off x="181439" y="872000"/>
            <a:ext cx="8091704" cy="461665"/>
          </a:xfrm>
          <a:prstGeom prst="rect">
            <a:avLst/>
          </a:prstGeom>
          <a:noFill/>
        </p:spPr>
        <p:txBody>
          <a:bodyPr wrap="square">
            <a:spAutoFit/>
          </a:bodyPr>
          <a:lstStyle/>
          <a:p>
            <a:r>
              <a:rPr lang="en-IN" sz="2400" b="1" dirty="0">
                <a:solidFill>
                  <a:schemeClr val="bg1"/>
                </a:solidFill>
                <a:effectLst/>
                <a:latin typeface="Neue Machina" panose="00000500000000000000" pitchFamily="50" charset="0"/>
                <a:ea typeface="Calibri" panose="020F0502020204030204" pitchFamily="34" charset="0"/>
              </a:rPr>
              <a:t>Conclusion</a:t>
            </a:r>
            <a:endParaRPr lang="en-GB" sz="2400" b="1" dirty="0">
              <a:solidFill>
                <a:schemeClr val="bg1"/>
              </a:solidFill>
              <a:latin typeface="Neue Machina" panose="00000500000000000000" pitchFamily="50" charset="0"/>
            </a:endParaRPr>
          </a:p>
        </p:txBody>
      </p:sp>
      <p:pic>
        <p:nvPicPr>
          <p:cNvPr id="12" name="Graphic 11">
            <a:extLst>
              <a:ext uri="{FF2B5EF4-FFF2-40B4-BE49-F238E27FC236}">
                <a16:creationId xmlns:a16="http://schemas.microsoft.com/office/drawing/2014/main" id="{48AA73DC-DF05-BBA1-E636-5FF6B7C59E9C}"/>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13" name="Straight Connector 12">
            <a:extLst>
              <a:ext uri="{FF2B5EF4-FFF2-40B4-BE49-F238E27FC236}">
                <a16:creationId xmlns:a16="http://schemas.microsoft.com/office/drawing/2014/main" id="{CB947997-3F77-2664-A078-8CEB6B267A95}"/>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1FE6AE8B-D9DA-F17F-A4F4-F75CF0A6D591}"/>
              </a:ext>
            </a:extLst>
          </p:cNvPr>
          <p:cNvSpPr txBox="1"/>
          <p:nvPr/>
        </p:nvSpPr>
        <p:spPr>
          <a:xfrm>
            <a:off x="323850" y="1839686"/>
            <a:ext cx="11650436" cy="5170646"/>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The Air Transport System (ATS) project aims to address the key challenges faced by the aviation industry by providing a comprehensive, scalable, and secure platform for managing airport operations, aircraft details, and passenger bookings. By leveraging a microservices architecture with Spring Boot and AWS, ATS ensures efficient data management, robust security, seamless integration, and enhanced scalability. This solution     not only streamlines administrative processes but also minimizes errors and   enhances the overall user experience. Implementing ATS will lead to improved operational efficiency, increased security, and higher customer satisfaction, positioning the system as a vital tool for modernizing air transport management.</a:t>
            </a: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This project demonstrates the importance of integrating advanced technology with best practices in software design to solve real-world problems, paving the way for future innovations in the aviation sector.</a:t>
            </a:r>
          </a:p>
          <a:p>
            <a:endParaRPr lang="en-US" dirty="0">
              <a:solidFill>
                <a:schemeClr val="bg1"/>
              </a:solidFill>
            </a:endParaRPr>
          </a:p>
        </p:txBody>
      </p:sp>
    </p:spTree>
    <p:extLst>
      <p:ext uri="{BB962C8B-B14F-4D97-AF65-F5344CB8AC3E}">
        <p14:creationId xmlns:p14="http://schemas.microsoft.com/office/powerpoint/2010/main" val="1952212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103A12-0AA4-00C6-4CFD-58A6489D245B}"/>
              </a:ext>
            </a:extLst>
          </p:cNvPr>
          <p:cNvSpPr txBox="1"/>
          <p:nvPr/>
        </p:nvSpPr>
        <p:spPr>
          <a:xfrm>
            <a:off x="1" y="2028617"/>
            <a:ext cx="5505450" cy="2800767"/>
          </a:xfrm>
          <a:prstGeom prst="rect">
            <a:avLst/>
          </a:prstGeom>
          <a:noFill/>
        </p:spPr>
        <p:txBody>
          <a:bodyPr wrap="square">
            <a:spAutoFit/>
          </a:bodyPr>
          <a:lstStyle/>
          <a:p>
            <a:pPr algn="ctr"/>
            <a:r>
              <a:rPr lang="en-IN" sz="8800" b="1" dirty="0">
                <a:solidFill>
                  <a:schemeClr val="bg1"/>
                </a:solidFill>
                <a:effectLst/>
                <a:latin typeface="Neue Machina" panose="00000500000000000000" pitchFamily="50" charset="0"/>
                <a:ea typeface="Calibri" panose="020F0502020204030204" pitchFamily="34" charset="0"/>
              </a:rPr>
              <a:t>Thank You</a:t>
            </a:r>
            <a:endParaRPr lang="en-GB" sz="11500" b="1" dirty="0">
              <a:solidFill>
                <a:schemeClr val="bg1"/>
              </a:solidFill>
              <a:latin typeface="Neue Machina" panose="00000500000000000000" pitchFamily="50" charset="0"/>
            </a:endParaRPr>
          </a:p>
        </p:txBody>
      </p:sp>
      <p:pic>
        <p:nvPicPr>
          <p:cNvPr id="4" name="Graphic 3">
            <a:extLst>
              <a:ext uri="{FF2B5EF4-FFF2-40B4-BE49-F238E27FC236}">
                <a16:creationId xmlns:a16="http://schemas.microsoft.com/office/drawing/2014/main" id="{3F09ED73-5AFE-1A76-96F6-922011A62426}"/>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790623" y="0"/>
            <a:ext cx="2401377" cy="902226"/>
          </a:xfrm>
          <a:prstGeom prst="rect">
            <a:avLst/>
          </a:prstGeom>
        </p:spPr>
      </p:pic>
    </p:spTree>
    <p:extLst>
      <p:ext uri="{BB962C8B-B14F-4D97-AF65-F5344CB8AC3E}">
        <p14:creationId xmlns:p14="http://schemas.microsoft.com/office/powerpoint/2010/main" val="112193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ADA6FF-6F44-C06C-54EB-E08AF6143311}"/>
              </a:ext>
            </a:extLst>
          </p:cNvPr>
          <p:cNvSpPr txBox="1"/>
          <p:nvPr/>
        </p:nvSpPr>
        <p:spPr>
          <a:xfrm>
            <a:off x="323850" y="465316"/>
            <a:ext cx="4880597" cy="461665"/>
          </a:xfrm>
          <a:prstGeom prst="rect">
            <a:avLst/>
          </a:prstGeom>
          <a:noFill/>
        </p:spPr>
        <p:txBody>
          <a:bodyPr wrap="square">
            <a:spAutoFit/>
          </a:bodyPr>
          <a:lstStyle/>
          <a:p>
            <a:r>
              <a:rPr lang="en-IN" sz="2400" b="1" dirty="0">
                <a:effectLst/>
                <a:latin typeface="Neue Machina" panose="00000500000000000000" pitchFamily="50" charset="0"/>
                <a:ea typeface="Calibri" panose="020F0502020204030204" pitchFamily="34" charset="0"/>
              </a:rPr>
              <a:t>Personal BACKGROUND</a:t>
            </a:r>
            <a:endParaRPr lang="en-GB" sz="2400" b="1" dirty="0">
              <a:latin typeface="Neue Machina" panose="00000500000000000000" pitchFamily="50" charset="0"/>
            </a:endParaRPr>
          </a:p>
        </p:txBody>
      </p:sp>
      <p:sp>
        <p:nvSpPr>
          <p:cNvPr id="3" name="TextBox 2">
            <a:extLst>
              <a:ext uri="{FF2B5EF4-FFF2-40B4-BE49-F238E27FC236}">
                <a16:creationId xmlns:a16="http://schemas.microsoft.com/office/drawing/2014/main" id="{DC974569-3E72-209E-3294-60EB4C694B43}"/>
              </a:ext>
            </a:extLst>
          </p:cNvPr>
          <p:cNvSpPr txBox="1"/>
          <p:nvPr/>
        </p:nvSpPr>
        <p:spPr>
          <a:xfrm>
            <a:off x="323850" y="940013"/>
            <a:ext cx="7865692" cy="369332"/>
          </a:xfrm>
          <a:prstGeom prst="rect">
            <a:avLst/>
          </a:prstGeom>
          <a:noFill/>
        </p:spPr>
        <p:txBody>
          <a:bodyPr wrap="square">
            <a:spAutoFit/>
          </a:bodyPr>
          <a:lstStyle/>
          <a:p>
            <a:r>
              <a:rPr lang="en-IN" sz="1800" dirty="0">
                <a:effectLst/>
                <a:latin typeface="Neue Machina" panose="00000500000000000000" pitchFamily="50" charset="0"/>
                <a:ea typeface="Calibri" panose="020F0502020204030204" pitchFamily="34" charset="0"/>
              </a:rPr>
              <a:t>(Name, Past-Experience, Qualification, Career Summary)</a:t>
            </a:r>
            <a:endParaRPr lang="en-GB" dirty="0">
              <a:latin typeface="Neue Machina" panose="00000500000000000000" pitchFamily="50" charset="0"/>
            </a:endParaRPr>
          </a:p>
        </p:txBody>
      </p:sp>
      <p:sp>
        <p:nvSpPr>
          <p:cNvPr id="4" name="TextBox 3">
            <a:extLst>
              <a:ext uri="{FF2B5EF4-FFF2-40B4-BE49-F238E27FC236}">
                <a16:creationId xmlns:a16="http://schemas.microsoft.com/office/drawing/2014/main" id="{518A408B-108E-8EA9-DA0A-9F0FA1CD9B17}"/>
              </a:ext>
            </a:extLst>
          </p:cNvPr>
          <p:cNvSpPr txBox="1"/>
          <p:nvPr/>
        </p:nvSpPr>
        <p:spPr>
          <a:xfrm>
            <a:off x="373574" y="1765524"/>
            <a:ext cx="3426266" cy="369332"/>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Name : </a:t>
            </a:r>
            <a:r>
              <a:rPr lang="en-IN" b="1" dirty="0">
                <a:latin typeface="Neue Machina" panose="00000500000000000000" pitchFamily="50" charset="0"/>
                <a:ea typeface="Calibri" panose="020F0502020204030204" pitchFamily="34" charset="0"/>
              </a:rPr>
              <a:t>Sruthi R</a:t>
            </a:r>
            <a:endParaRPr lang="en-GB" b="1" dirty="0">
              <a:latin typeface="Neue Machina" panose="00000500000000000000" pitchFamily="50" charset="0"/>
            </a:endParaRPr>
          </a:p>
        </p:txBody>
      </p:sp>
      <p:sp>
        <p:nvSpPr>
          <p:cNvPr id="5" name="TextBox 4">
            <a:extLst>
              <a:ext uri="{FF2B5EF4-FFF2-40B4-BE49-F238E27FC236}">
                <a16:creationId xmlns:a16="http://schemas.microsoft.com/office/drawing/2014/main" id="{F86A3C17-90A3-F93F-5D84-D3D378E1ACB2}"/>
              </a:ext>
            </a:extLst>
          </p:cNvPr>
          <p:cNvSpPr txBox="1"/>
          <p:nvPr/>
        </p:nvSpPr>
        <p:spPr>
          <a:xfrm>
            <a:off x="373574" y="2606592"/>
            <a:ext cx="2413169" cy="369332"/>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Past Experience : NA</a:t>
            </a:r>
            <a:endParaRPr lang="en-GB" b="1" dirty="0">
              <a:latin typeface="Neue Machina" panose="00000500000000000000" pitchFamily="50" charset="0"/>
            </a:endParaRPr>
          </a:p>
        </p:txBody>
      </p:sp>
      <p:sp>
        <p:nvSpPr>
          <p:cNvPr id="6" name="TextBox 5">
            <a:extLst>
              <a:ext uri="{FF2B5EF4-FFF2-40B4-BE49-F238E27FC236}">
                <a16:creationId xmlns:a16="http://schemas.microsoft.com/office/drawing/2014/main" id="{A55AE72A-AEC0-D00B-117C-50F93D7FACDF}"/>
              </a:ext>
            </a:extLst>
          </p:cNvPr>
          <p:cNvSpPr txBox="1"/>
          <p:nvPr/>
        </p:nvSpPr>
        <p:spPr>
          <a:xfrm>
            <a:off x="373574" y="3447660"/>
            <a:ext cx="5580186" cy="369332"/>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Qualification : BE – Computer Science And Engineering</a:t>
            </a:r>
            <a:endParaRPr lang="en-GB" dirty="0">
              <a:latin typeface="Neue Machina" panose="00000500000000000000" pitchFamily="50" charset="0"/>
            </a:endParaRPr>
          </a:p>
        </p:txBody>
      </p:sp>
      <p:sp>
        <p:nvSpPr>
          <p:cNvPr id="7" name="TextBox 6">
            <a:extLst>
              <a:ext uri="{FF2B5EF4-FFF2-40B4-BE49-F238E27FC236}">
                <a16:creationId xmlns:a16="http://schemas.microsoft.com/office/drawing/2014/main" id="{7F9B1C4D-84C8-31FA-3922-10AC6E28778E}"/>
              </a:ext>
            </a:extLst>
          </p:cNvPr>
          <p:cNvSpPr txBox="1"/>
          <p:nvPr/>
        </p:nvSpPr>
        <p:spPr>
          <a:xfrm>
            <a:off x="373574" y="4288728"/>
            <a:ext cx="7183189" cy="2585323"/>
          </a:xfrm>
          <a:prstGeom prst="rect">
            <a:avLst/>
          </a:prstGeom>
          <a:noFill/>
        </p:spPr>
        <p:txBody>
          <a:bodyPr wrap="square">
            <a:spAutoFit/>
          </a:bodyPr>
          <a:lstStyle/>
          <a:p>
            <a:r>
              <a:rPr lang="en-US" sz="1800" b="1" dirty="0">
                <a:effectLst/>
                <a:latin typeface="Neue Machina" panose="00000500000000000000" pitchFamily="50" charset="0"/>
                <a:ea typeface="Calibri" panose="020F0502020204030204" pitchFamily="34" charset="0"/>
              </a:rPr>
              <a:t>Career Summary:</a:t>
            </a:r>
          </a:p>
          <a:p>
            <a:r>
              <a:rPr lang="en-US" dirty="0"/>
              <a:t>I have begun my career at </a:t>
            </a:r>
            <a:r>
              <a:rPr lang="en-US" dirty="0" err="1"/>
              <a:t>Ascendion</a:t>
            </a:r>
            <a:r>
              <a:rPr lang="en-US" dirty="0"/>
              <a:t> as a Full-Stack Backend Developer. As an aspiring Full-Stack Backend Developer with a solid foundation in software development, I am eager to contribute to innovative projects and excel in my role. I am proficient in Java and possess a strong ability to learn new technologies quickly. I am adept at collaborating effectively within cross-functional teams and am committed to continuous learning and professional development to enhance my technical expertise and contribute to the success of the organization.</a:t>
            </a:r>
            <a:r>
              <a:rPr lang="en-US" sz="1800" dirty="0">
                <a:effectLst/>
                <a:latin typeface="Neue Machina" panose="00000500000000000000" pitchFamily="50" charset="0"/>
                <a:ea typeface="Calibri" panose="020F0502020204030204" pitchFamily="34" charset="0"/>
              </a:rPr>
              <a:t>.</a:t>
            </a:r>
            <a:endParaRPr lang="en-GB" dirty="0">
              <a:latin typeface="Neue Machina" panose="00000500000000000000" pitchFamily="50" charset="0"/>
            </a:endParaRPr>
          </a:p>
        </p:txBody>
      </p:sp>
      <p:grpSp>
        <p:nvGrpSpPr>
          <p:cNvPr id="14" name="Group 13">
            <a:extLst>
              <a:ext uri="{FF2B5EF4-FFF2-40B4-BE49-F238E27FC236}">
                <a16:creationId xmlns:a16="http://schemas.microsoft.com/office/drawing/2014/main" id="{9EBA3E50-760C-4B48-105E-E945156BB4B8}"/>
              </a:ext>
            </a:extLst>
          </p:cNvPr>
          <p:cNvGrpSpPr/>
          <p:nvPr/>
        </p:nvGrpSpPr>
        <p:grpSpPr>
          <a:xfrm>
            <a:off x="9574540" y="6420365"/>
            <a:ext cx="2243886" cy="375289"/>
            <a:chOff x="10212759" y="6518571"/>
            <a:chExt cx="1842973" cy="313399"/>
          </a:xfrm>
        </p:grpSpPr>
        <p:pic>
          <p:nvPicPr>
            <p:cNvPr id="15" name="Picture 14">
              <a:extLst>
                <a:ext uri="{FF2B5EF4-FFF2-40B4-BE49-F238E27FC236}">
                  <a16:creationId xmlns:a16="http://schemas.microsoft.com/office/drawing/2014/main" id="{5E71206E-49DD-6821-C349-BF92F187EC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16" name="Rectangle 15">
              <a:extLst>
                <a:ext uri="{FF2B5EF4-FFF2-40B4-BE49-F238E27FC236}">
                  <a16:creationId xmlns:a16="http://schemas.microsoft.com/office/drawing/2014/main" id="{36F6DD2B-5B85-359C-4FBD-B253EDD278C8}"/>
                </a:ext>
              </a:extLst>
            </p:cNvPr>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11" name="Content Placeholder 7" descr="A shadow of a person holding a piece of paper&#10;&#10;Description automatically generated with medium confidence">
            <a:extLst>
              <a:ext uri="{FF2B5EF4-FFF2-40B4-BE49-F238E27FC236}">
                <a16:creationId xmlns:a16="http://schemas.microsoft.com/office/drawing/2014/main" id="{DC448513-01ED-D953-1310-6C67CD5329A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2854" r="21746"/>
          <a:stretch/>
        </p:blipFill>
        <p:spPr>
          <a:xfrm>
            <a:off x="7556763" y="0"/>
            <a:ext cx="4635237" cy="685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pic>
        <p:nvPicPr>
          <p:cNvPr id="12" name="Graphic 11">
            <a:extLst>
              <a:ext uri="{FF2B5EF4-FFF2-40B4-BE49-F238E27FC236}">
                <a16:creationId xmlns:a16="http://schemas.microsoft.com/office/drawing/2014/main" id="{2E060AA3-7941-8126-2364-D4ADA04CFDA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790623" y="0"/>
            <a:ext cx="2401377" cy="902226"/>
          </a:xfrm>
          <a:prstGeom prst="rect">
            <a:avLst/>
          </a:prstGeom>
        </p:spPr>
      </p:pic>
      <p:sp>
        <p:nvSpPr>
          <p:cNvPr id="19" name="Rectangle 18">
            <a:extLst>
              <a:ext uri="{FF2B5EF4-FFF2-40B4-BE49-F238E27FC236}">
                <a16:creationId xmlns:a16="http://schemas.microsoft.com/office/drawing/2014/main" id="{E693E662-DEF3-AC26-DAC6-B46F4CFDCDCC}"/>
              </a:ext>
            </a:extLst>
          </p:cNvPr>
          <p:cNvSpPr/>
          <p:nvPr/>
        </p:nvSpPr>
        <p:spPr>
          <a:xfrm>
            <a:off x="4740604" y="-930885"/>
            <a:ext cx="513567" cy="513567"/>
          </a:xfrm>
          <a:prstGeom prst="rect">
            <a:avLst/>
          </a:prstGeom>
          <a:solidFill>
            <a:srgbClr val="71758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20" name="Straight Connector 19">
            <a:extLst>
              <a:ext uri="{FF2B5EF4-FFF2-40B4-BE49-F238E27FC236}">
                <a16:creationId xmlns:a16="http://schemas.microsoft.com/office/drawing/2014/main" id="{927653B8-8986-53CB-65C9-A4869AC37323}"/>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89389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6" descr="A picture containing grate&#10;&#10;Description automatically generated">
            <a:extLst>
              <a:ext uri="{FF2B5EF4-FFF2-40B4-BE49-F238E27FC236}">
                <a16:creationId xmlns:a16="http://schemas.microsoft.com/office/drawing/2014/main" id="{37D42EBD-34CB-B25E-42E2-257C43629CB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9330" r="16904"/>
          <a:stretch/>
        </p:blipFill>
        <p:spPr>
          <a:xfrm>
            <a:off x="7695292" y="0"/>
            <a:ext cx="4496708" cy="6858000"/>
          </a:xfrm>
          <a:prstGeom prst="rect">
            <a:avLst/>
          </a:prstGeom>
        </p:spPr>
      </p:pic>
      <p:pic>
        <p:nvPicPr>
          <p:cNvPr id="13" name="Graphic 12">
            <a:extLst>
              <a:ext uri="{FF2B5EF4-FFF2-40B4-BE49-F238E27FC236}">
                <a16:creationId xmlns:a16="http://schemas.microsoft.com/office/drawing/2014/main" id="{D9FC0F81-B480-D9C4-934C-7D63DE92E09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47" y="0"/>
            <a:ext cx="2401377" cy="902226"/>
          </a:xfrm>
          <a:prstGeom prst="rect">
            <a:avLst/>
          </a:prstGeom>
        </p:spPr>
      </p:pic>
      <p:sp>
        <p:nvSpPr>
          <p:cNvPr id="6" name="TextBox 5">
            <a:extLst>
              <a:ext uri="{FF2B5EF4-FFF2-40B4-BE49-F238E27FC236}">
                <a16:creationId xmlns:a16="http://schemas.microsoft.com/office/drawing/2014/main" id="{0D730E22-84C3-33DE-6F74-CB73EF6B951D}"/>
              </a:ext>
            </a:extLst>
          </p:cNvPr>
          <p:cNvSpPr txBox="1"/>
          <p:nvPr/>
        </p:nvSpPr>
        <p:spPr>
          <a:xfrm>
            <a:off x="330200" y="898276"/>
            <a:ext cx="7037614" cy="369332"/>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Key Takeaways/Learnings from the Program (HTD)</a:t>
            </a:r>
            <a:endParaRPr lang="en-GB" sz="1800" b="1" dirty="0">
              <a:latin typeface="Neue Machina" panose="00000500000000000000" pitchFamily="50" charset="0"/>
            </a:endParaRPr>
          </a:p>
        </p:txBody>
      </p:sp>
      <p:cxnSp>
        <p:nvCxnSpPr>
          <p:cNvPr id="18" name="Straight Connector 17">
            <a:extLst>
              <a:ext uri="{FF2B5EF4-FFF2-40B4-BE49-F238E27FC236}">
                <a16:creationId xmlns:a16="http://schemas.microsoft.com/office/drawing/2014/main" id="{CCF4FCA6-FB82-1914-FF20-DF179A378A62}"/>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FA1548DC-84A3-466D-121D-1A87ED2AAE67}"/>
              </a:ext>
            </a:extLst>
          </p:cNvPr>
          <p:cNvSpPr txBox="1"/>
          <p:nvPr/>
        </p:nvSpPr>
        <p:spPr>
          <a:xfrm>
            <a:off x="330200" y="1519797"/>
            <a:ext cx="6848366" cy="8125301"/>
          </a:xfrm>
          <a:prstGeom prst="rect">
            <a:avLst/>
          </a:prstGeom>
          <a:noFill/>
        </p:spPr>
        <p:txBody>
          <a:bodyPr wrap="square" rtlCol="0">
            <a:spAutoFit/>
          </a:bodyPr>
          <a:lstStyle/>
          <a:p>
            <a:r>
              <a:rPr lang="en-US" b="1" dirty="0"/>
              <a:t>Key Learnings</a:t>
            </a:r>
          </a:p>
          <a:p>
            <a:endParaRPr lang="en-US" b="1" dirty="0"/>
          </a:p>
          <a:p>
            <a:r>
              <a:rPr lang="en-US" b="1" dirty="0"/>
              <a:t>Spring Framework: </a:t>
            </a:r>
            <a:r>
              <a:rPr lang="en-US" dirty="0"/>
              <a:t>Gained experience in using Spring Boot for developing microservices and employing Spring Data JPA for effective object-relational mapping (ORM), enhancing the ability to build scalable and modular backend applications.</a:t>
            </a:r>
          </a:p>
          <a:p>
            <a:r>
              <a:rPr lang="en-US" b="1" dirty="0"/>
              <a:t>Core &amp; Advanced Java</a:t>
            </a:r>
            <a:r>
              <a:rPr lang="en-US" dirty="0"/>
              <a:t>: Strengthened understanding of Java programming by implementing core functionalities and utilizing advanced features to develop robust and efficient backend systems.</a:t>
            </a:r>
          </a:p>
          <a:p>
            <a:r>
              <a:rPr lang="en-US" b="1" dirty="0"/>
              <a:t>AWS Integration: </a:t>
            </a:r>
            <a:r>
              <a:rPr lang="en-US" dirty="0"/>
              <a:t>Learned to deploy services on AWS EC2, utilizing cloud resources for scalable applications, and managed service discovery and load balancing through Eureka.</a:t>
            </a:r>
          </a:p>
          <a:p>
            <a:r>
              <a:rPr lang="en-US" b="1" dirty="0"/>
              <a:t>Feign Client for Inter-Service Communication: </a:t>
            </a:r>
            <a:r>
              <a:rPr lang="en-US" dirty="0"/>
              <a:t>Mastered the use of Feign Client to create declarative HTTP clients, streamlining inter-service communication within a microservices architecture.</a:t>
            </a:r>
          </a:p>
          <a:p>
            <a:r>
              <a:rPr lang="en-US" b="1" dirty="0"/>
              <a:t>Testing and Quality Assurance: </a:t>
            </a:r>
            <a:r>
              <a:rPr lang="en-US" dirty="0"/>
              <a:t>Developed skills in API testing using Postman, writing unit tests with JUnit, and ensuring code quality through static analysis using Sonar-Lint, contributing to reliable and maintainable codebases.</a:t>
            </a:r>
          </a:p>
          <a:p>
            <a:endParaRPr lang="en-US" dirty="0"/>
          </a:p>
          <a:p>
            <a:endParaRPr lang="en-US" dirty="0"/>
          </a:p>
          <a:p>
            <a:endParaRPr lang="en-US" dirty="0"/>
          </a:p>
          <a:p>
            <a:endParaRPr lang="en-US" dirty="0"/>
          </a:p>
          <a:p>
            <a:endParaRPr lang="en-US" dirty="0"/>
          </a:p>
          <a:p>
            <a:endParaRPr lang="en-US" b="1"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962102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55063D-F1F4-B0DA-30AC-5261138A1501}"/>
              </a:ext>
            </a:extLst>
          </p:cNvPr>
          <p:cNvSpPr txBox="1"/>
          <p:nvPr/>
        </p:nvSpPr>
        <p:spPr>
          <a:xfrm>
            <a:off x="323850" y="902226"/>
            <a:ext cx="5673153" cy="369332"/>
          </a:xfrm>
          <a:prstGeom prst="rect">
            <a:avLst/>
          </a:prstGeom>
          <a:noFill/>
        </p:spPr>
        <p:txBody>
          <a:bodyPr wrap="square">
            <a:spAutoFit/>
          </a:bodyPr>
          <a:lstStyle/>
          <a:p>
            <a:r>
              <a:rPr lang="en-IN" b="1" dirty="0">
                <a:effectLst/>
                <a:latin typeface="Neue Machina" panose="00000500000000000000" pitchFamily="50" charset="0"/>
                <a:ea typeface="Calibri" panose="020F0502020204030204" pitchFamily="34" charset="0"/>
                <a:cs typeface="Segoe UI" panose="020B0502040204020203" pitchFamily="34" charset="0"/>
              </a:rPr>
              <a:t>Problem Statement of the Capstone Project</a:t>
            </a:r>
            <a:endParaRPr lang="en-GB" b="1" dirty="0">
              <a:latin typeface="Neue Machina" panose="00000500000000000000" pitchFamily="50" charset="0"/>
              <a:cs typeface="Segoe UI" panose="020B0502040204020203" pitchFamily="34" charset="0"/>
            </a:endParaRPr>
          </a:p>
        </p:txBody>
      </p:sp>
      <p:pic>
        <p:nvPicPr>
          <p:cNvPr id="4" name="Graphic 3">
            <a:extLst>
              <a:ext uri="{FF2B5EF4-FFF2-40B4-BE49-F238E27FC236}">
                <a16:creationId xmlns:a16="http://schemas.microsoft.com/office/drawing/2014/main" id="{42BCFCB1-DC7D-6574-5BB6-98A1F9330D80}"/>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pic>
        <p:nvPicPr>
          <p:cNvPr id="5" name="Content Placeholder 10" descr="A picture containing outdoor, jumping, air&#10;&#10;Description automatically generated">
            <a:extLst>
              <a:ext uri="{FF2B5EF4-FFF2-40B4-BE49-F238E27FC236}">
                <a16:creationId xmlns:a16="http://schemas.microsoft.com/office/drawing/2014/main" id="{14B84D51-9BF9-004F-8C43-384ACE5D686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89" r="17942"/>
          <a:stretch/>
        </p:blipFill>
        <p:spPr>
          <a:xfrm>
            <a:off x="7705639" y="1"/>
            <a:ext cx="4486361" cy="6858000"/>
          </a:xfrm>
          <a:prstGeom prst="rect">
            <a:avLst/>
          </a:prstGeom>
        </p:spPr>
      </p:pic>
      <p:cxnSp>
        <p:nvCxnSpPr>
          <p:cNvPr id="7" name="Straight Connector 6">
            <a:extLst>
              <a:ext uri="{FF2B5EF4-FFF2-40B4-BE49-F238E27FC236}">
                <a16:creationId xmlns:a16="http://schemas.microsoft.com/office/drawing/2014/main" id="{D891974B-0397-ACC8-37B6-992E943C7B33}"/>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38FE7418-EED9-BCC2-AFBF-6E2E85F06268}"/>
              </a:ext>
            </a:extLst>
          </p:cNvPr>
          <p:cNvSpPr txBox="1"/>
          <p:nvPr/>
        </p:nvSpPr>
        <p:spPr>
          <a:xfrm>
            <a:off x="323850" y="1601252"/>
            <a:ext cx="7275830" cy="5909310"/>
          </a:xfrm>
          <a:prstGeom prst="rect">
            <a:avLst/>
          </a:prstGeom>
          <a:noFill/>
        </p:spPr>
        <p:txBody>
          <a:bodyPr wrap="square" rtlCol="0">
            <a:spAutoFit/>
          </a:bodyPr>
          <a:lstStyle/>
          <a:p>
            <a:r>
              <a:rPr lang="en-US" b="1" dirty="0"/>
              <a:t>Overview:</a:t>
            </a:r>
          </a:p>
          <a:p>
            <a:r>
              <a:rPr lang="en-US" dirty="0"/>
              <a:t>The aviation industry needs a robust system to manage airport operations, aircraft details, and passenger bookings efficiently. Current systems are often disjointed and rely on manual processes, leading to inefficiencies, errors, and security risks. Administrators struggle to keep the system streamlined and responsive to changes, affecting overall performance and customer satisfaction.</a:t>
            </a:r>
          </a:p>
          <a:p>
            <a:endParaRPr lang="en-US" b="1" dirty="0"/>
          </a:p>
          <a:p>
            <a:r>
              <a:rPr lang="en-US" b="1" dirty="0"/>
              <a:t>Challenges:</a:t>
            </a:r>
          </a:p>
          <a:p>
            <a:endParaRPr lang="en-US" b="1" dirty="0"/>
          </a:p>
          <a:p>
            <a:r>
              <a:rPr lang="en-US" b="1" dirty="0"/>
              <a:t>Complex Operations: </a:t>
            </a:r>
            <a:r>
              <a:rPr lang="en-US" dirty="0"/>
              <a:t>Managing multiple data points for airports, planes, and bookings with high accuracy.</a:t>
            </a:r>
          </a:p>
          <a:p>
            <a:r>
              <a:rPr lang="en-US" b="1" dirty="0"/>
              <a:t>Manual Processes: </a:t>
            </a:r>
            <a:r>
              <a:rPr lang="en-US" dirty="0"/>
              <a:t>Dependence on manual handling leads to delays and errors.</a:t>
            </a:r>
          </a:p>
          <a:p>
            <a:r>
              <a:rPr lang="en-US" b="1" dirty="0"/>
              <a:t>Security Risks: </a:t>
            </a:r>
            <a:r>
              <a:rPr lang="en-US" dirty="0"/>
              <a:t>Protecting sensitive data and securing administrator access.</a:t>
            </a:r>
          </a:p>
          <a:p>
            <a:r>
              <a:rPr lang="en-US" b="1" dirty="0"/>
              <a:t>Scalability Issues: </a:t>
            </a:r>
            <a:r>
              <a:rPr lang="en-US" dirty="0"/>
              <a:t>Need for a system that scales with growing data and user demands.</a:t>
            </a:r>
          </a:p>
          <a:p>
            <a:r>
              <a:rPr lang="en-US" b="1" dirty="0"/>
              <a:t>Integration Difficulties: </a:t>
            </a:r>
            <a:r>
              <a:rPr lang="en-US" dirty="0"/>
              <a:t>Challenges in integrating various services for seamless operation.</a:t>
            </a:r>
          </a:p>
          <a:p>
            <a:endParaRPr lang="en-US" dirty="0"/>
          </a:p>
          <a:p>
            <a:endParaRPr lang="en-US" dirty="0"/>
          </a:p>
        </p:txBody>
      </p:sp>
    </p:spTree>
    <p:extLst>
      <p:ext uri="{BB962C8B-B14F-4D97-AF65-F5344CB8AC3E}">
        <p14:creationId xmlns:p14="http://schemas.microsoft.com/office/powerpoint/2010/main" val="2026189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55063D-F1F4-B0DA-30AC-5261138A1501}"/>
              </a:ext>
            </a:extLst>
          </p:cNvPr>
          <p:cNvSpPr txBox="1"/>
          <p:nvPr/>
        </p:nvSpPr>
        <p:spPr>
          <a:xfrm>
            <a:off x="323850" y="902226"/>
            <a:ext cx="5673153" cy="369332"/>
          </a:xfrm>
          <a:prstGeom prst="rect">
            <a:avLst/>
          </a:prstGeom>
          <a:noFill/>
        </p:spPr>
        <p:txBody>
          <a:bodyPr wrap="square">
            <a:spAutoFit/>
          </a:bodyPr>
          <a:lstStyle/>
          <a:p>
            <a:r>
              <a:rPr lang="en-IN" b="1" dirty="0">
                <a:effectLst/>
                <a:latin typeface="Neue Machina" panose="00000500000000000000" pitchFamily="50" charset="0"/>
                <a:ea typeface="Calibri" panose="020F0502020204030204" pitchFamily="34" charset="0"/>
                <a:cs typeface="Segoe UI" panose="020B0502040204020203" pitchFamily="34" charset="0"/>
              </a:rPr>
              <a:t>Problem Statement of the Capstone Project</a:t>
            </a:r>
            <a:endParaRPr lang="en-GB" b="1" dirty="0">
              <a:latin typeface="Neue Machina" panose="00000500000000000000" pitchFamily="50" charset="0"/>
              <a:cs typeface="Segoe UI" panose="020B0502040204020203" pitchFamily="34" charset="0"/>
            </a:endParaRPr>
          </a:p>
        </p:txBody>
      </p:sp>
      <p:pic>
        <p:nvPicPr>
          <p:cNvPr id="4" name="Graphic 3">
            <a:extLst>
              <a:ext uri="{FF2B5EF4-FFF2-40B4-BE49-F238E27FC236}">
                <a16:creationId xmlns:a16="http://schemas.microsoft.com/office/drawing/2014/main" id="{42BCFCB1-DC7D-6574-5BB6-98A1F9330D80}"/>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pic>
        <p:nvPicPr>
          <p:cNvPr id="5" name="Content Placeholder 10" descr="A picture containing outdoor, jumping, air&#10;&#10;Description automatically generated">
            <a:extLst>
              <a:ext uri="{FF2B5EF4-FFF2-40B4-BE49-F238E27FC236}">
                <a16:creationId xmlns:a16="http://schemas.microsoft.com/office/drawing/2014/main" id="{14B84D51-9BF9-004F-8C43-384ACE5D686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89" r="17942"/>
          <a:stretch/>
        </p:blipFill>
        <p:spPr>
          <a:xfrm>
            <a:off x="7705639" y="1"/>
            <a:ext cx="4486361" cy="6858000"/>
          </a:xfrm>
          <a:prstGeom prst="rect">
            <a:avLst/>
          </a:prstGeom>
        </p:spPr>
      </p:pic>
      <p:cxnSp>
        <p:nvCxnSpPr>
          <p:cNvPr id="7" name="Straight Connector 6">
            <a:extLst>
              <a:ext uri="{FF2B5EF4-FFF2-40B4-BE49-F238E27FC236}">
                <a16:creationId xmlns:a16="http://schemas.microsoft.com/office/drawing/2014/main" id="{D891974B-0397-ACC8-37B6-992E943C7B33}"/>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38FE7418-EED9-BCC2-AFBF-6E2E85F06268}"/>
              </a:ext>
            </a:extLst>
          </p:cNvPr>
          <p:cNvSpPr txBox="1"/>
          <p:nvPr/>
        </p:nvSpPr>
        <p:spPr>
          <a:xfrm>
            <a:off x="306133" y="1707852"/>
            <a:ext cx="7275830" cy="4801314"/>
          </a:xfrm>
          <a:prstGeom prst="rect">
            <a:avLst/>
          </a:prstGeom>
          <a:noFill/>
        </p:spPr>
        <p:txBody>
          <a:bodyPr wrap="square" rtlCol="0">
            <a:spAutoFit/>
          </a:bodyPr>
          <a:lstStyle/>
          <a:p>
            <a:r>
              <a:rPr lang="en-US" b="1" dirty="0"/>
              <a:t>Objective:</a:t>
            </a:r>
          </a:p>
          <a:p>
            <a:r>
              <a:rPr lang="en-US" dirty="0"/>
              <a:t>Develop a secure, scalable Air Transport System (ATS) using microservices with Spring Boot and AWS to improve the management of airports, planes, and bookings.</a:t>
            </a:r>
          </a:p>
          <a:p>
            <a:endParaRPr lang="en-US" dirty="0"/>
          </a:p>
          <a:p>
            <a:r>
              <a:rPr lang="en-US" b="1" dirty="0"/>
              <a:t>Key Features:</a:t>
            </a:r>
          </a:p>
          <a:p>
            <a:endParaRPr lang="en-US" dirty="0"/>
          </a:p>
          <a:p>
            <a:r>
              <a:rPr lang="en-US" b="1" dirty="0"/>
              <a:t>Centralized Platform: </a:t>
            </a:r>
            <a:r>
              <a:rPr lang="en-US" dirty="0"/>
              <a:t>Unified management of airports, planes, and bookings.</a:t>
            </a:r>
          </a:p>
          <a:p>
            <a:r>
              <a:rPr lang="en-US" b="1" dirty="0"/>
              <a:t>Automated Processes: </a:t>
            </a:r>
            <a:r>
              <a:rPr lang="en-US" dirty="0"/>
              <a:t>Auto-generation of IDs to reduce errors.</a:t>
            </a:r>
          </a:p>
          <a:p>
            <a:r>
              <a:rPr lang="en-US" b="1" dirty="0"/>
              <a:t>Strong Security: </a:t>
            </a:r>
            <a:r>
              <a:rPr lang="en-US" dirty="0"/>
              <a:t>Enhanced security measures for data protection.</a:t>
            </a:r>
          </a:p>
          <a:p>
            <a:r>
              <a:rPr lang="en-US" b="1" dirty="0"/>
              <a:t>Scalable Architecture: </a:t>
            </a:r>
            <a:r>
              <a:rPr lang="en-US" dirty="0"/>
              <a:t>Microservices with AWS for flexibility and scalability.</a:t>
            </a:r>
          </a:p>
          <a:p>
            <a:r>
              <a:rPr lang="en-US" b="1" dirty="0"/>
              <a:t>User-Friendly Interface: </a:t>
            </a:r>
            <a:r>
              <a:rPr lang="en-US" dirty="0"/>
              <a:t>Easy-to-use interface for efficient management.</a:t>
            </a:r>
          </a:p>
          <a:p>
            <a:r>
              <a:rPr lang="en-US" b="1" dirty="0"/>
              <a:t>Outcome:</a:t>
            </a:r>
          </a:p>
          <a:p>
            <a:r>
              <a:rPr lang="en-US" dirty="0"/>
              <a:t>The ATS will streamline operations, reduce errors, enhance security, and improve efficiency, leading to better service quality and customer satisfaction.</a:t>
            </a:r>
          </a:p>
        </p:txBody>
      </p:sp>
    </p:spTree>
    <p:extLst>
      <p:ext uri="{BB962C8B-B14F-4D97-AF65-F5344CB8AC3E}">
        <p14:creationId xmlns:p14="http://schemas.microsoft.com/office/powerpoint/2010/main" val="40626372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7E64CE-9777-E7AA-C9E8-64548D9943D5}"/>
              </a:ext>
            </a:extLst>
          </p:cNvPr>
          <p:cNvSpPr txBox="1"/>
          <p:nvPr/>
        </p:nvSpPr>
        <p:spPr>
          <a:xfrm>
            <a:off x="1948544" y="-87086"/>
            <a:ext cx="7021286" cy="707886"/>
          </a:xfrm>
          <a:prstGeom prst="rect">
            <a:avLst/>
          </a:prstGeom>
          <a:noFill/>
        </p:spPr>
        <p:txBody>
          <a:bodyPr wrap="square" rtlCol="0">
            <a:spAutoFit/>
          </a:bodyPr>
          <a:lstStyle/>
          <a:p>
            <a:r>
              <a:rPr lang="en-US" sz="4000" b="1" dirty="0"/>
              <a:t> </a:t>
            </a:r>
            <a:r>
              <a:rPr lang="en-US" sz="3600" b="1" dirty="0"/>
              <a:t>Table of Contents</a:t>
            </a:r>
          </a:p>
        </p:txBody>
      </p:sp>
      <p:sp>
        <p:nvSpPr>
          <p:cNvPr id="3" name="TextBox 2">
            <a:extLst>
              <a:ext uri="{FF2B5EF4-FFF2-40B4-BE49-F238E27FC236}">
                <a16:creationId xmlns:a16="http://schemas.microsoft.com/office/drawing/2014/main" id="{F045DD7F-068F-0C71-3ED6-1CB6566E7E1B}"/>
              </a:ext>
            </a:extLst>
          </p:cNvPr>
          <p:cNvSpPr txBox="1"/>
          <p:nvPr/>
        </p:nvSpPr>
        <p:spPr>
          <a:xfrm>
            <a:off x="381000" y="947372"/>
            <a:ext cx="7456715" cy="5632311"/>
          </a:xfrm>
          <a:prstGeom prst="rect">
            <a:avLst/>
          </a:prstGeom>
          <a:noFill/>
        </p:spPr>
        <p:txBody>
          <a:bodyPr wrap="square" rtlCol="0">
            <a:spAutoFit/>
          </a:bodyPr>
          <a:lstStyle/>
          <a:p>
            <a:r>
              <a:rPr lang="en-US" sz="2000" b="1" dirty="0"/>
              <a:t>1. System Architecture</a:t>
            </a:r>
          </a:p>
          <a:p>
            <a:pPr marL="800100" lvl="1" indent="-342900">
              <a:buFont typeface="Wingdings" panose="05000000000000000000" pitchFamily="2" charset="2"/>
              <a:buChar char="Ø"/>
            </a:pPr>
            <a:r>
              <a:rPr lang="en-US" sz="2000" dirty="0"/>
              <a:t>Microservices Overview</a:t>
            </a:r>
          </a:p>
          <a:p>
            <a:pPr marL="800100" lvl="1" indent="-342900">
              <a:buFont typeface="Wingdings" panose="05000000000000000000" pitchFamily="2" charset="2"/>
              <a:buChar char="Ø"/>
            </a:pPr>
            <a:r>
              <a:rPr lang="en-US" sz="2000" dirty="0"/>
              <a:t>Database Overview</a:t>
            </a:r>
            <a:endParaRPr lang="en-US" sz="2000" b="1" dirty="0"/>
          </a:p>
          <a:p>
            <a:r>
              <a:rPr lang="en-US" sz="2000" b="1" dirty="0"/>
              <a:t>2. Microservices Details</a:t>
            </a:r>
          </a:p>
          <a:p>
            <a:pPr marL="800100" lvl="1" indent="-342900">
              <a:buFont typeface="Wingdings" panose="05000000000000000000" pitchFamily="2" charset="2"/>
              <a:buChar char="Ø"/>
            </a:pPr>
            <a:r>
              <a:rPr lang="en-US" sz="2000" dirty="0"/>
              <a:t>Login and Authentication Microservice</a:t>
            </a:r>
          </a:p>
          <a:p>
            <a:pPr marL="800100" lvl="1" indent="-342900">
              <a:buFont typeface="Wingdings" panose="05000000000000000000" pitchFamily="2" charset="2"/>
              <a:buChar char="Ø"/>
            </a:pPr>
            <a:r>
              <a:rPr lang="en-US" sz="2000" dirty="0"/>
              <a:t>Airport Management Microservice</a:t>
            </a:r>
          </a:p>
          <a:p>
            <a:pPr marL="800100" lvl="1" indent="-342900">
              <a:buFont typeface="Wingdings" panose="05000000000000000000" pitchFamily="2" charset="2"/>
              <a:buChar char="Ø"/>
            </a:pPr>
            <a:r>
              <a:rPr lang="en-US" sz="2000" dirty="0"/>
              <a:t>Plane Management Microservice</a:t>
            </a:r>
          </a:p>
          <a:p>
            <a:pPr marL="800100" lvl="1" indent="-342900">
              <a:buFont typeface="Wingdings" panose="05000000000000000000" pitchFamily="2" charset="2"/>
              <a:buChar char="Ø"/>
            </a:pPr>
            <a:r>
              <a:rPr lang="en-US" sz="2000" dirty="0"/>
              <a:t>Booking Management Microservice</a:t>
            </a:r>
            <a:endParaRPr lang="en-US" sz="2000" b="1" dirty="0"/>
          </a:p>
          <a:p>
            <a:r>
              <a:rPr lang="en-US" sz="2000" b="1" dirty="0"/>
              <a:t>3. Database Design</a:t>
            </a:r>
          </a:p>
          <a:p>
            <a:pPr marL="800100" lvl="1" indent="-342900">
              <a:buFont typeface="Wingdings" panose="05000000000000000000" pitchFamily="2" charset="2"/>
              <a:buChar char="Ø"/>
            </a:pPr>
            <a:r>
              <a:rPr lang="en-US" sz="2000" dirty="0"/>
              <a:t>ER Diagram</a:t>
            </a:r>
          </a:p>
          <a:p>
            <a:r>
              <a:rPr lang="en-US" sz="2000" dirty="0"/>
              <a:t>4. </a:t>
            </a:r>
            <a:r>
              <a:rPr lang="en-US" sz="2000" b="1" dirty="0"/>
              <a:t>Requirements</a:t>
            </a:r>
            <a:endParaRPr lang="en-US" sz="2000" dirty="0"/>
          </a:p>
          <a:p>
            <a:pPr marL="800100" lvl="1" indent="-342900">
              <a:buFont typeface="Wingdings" panose="05000000000000000000" pitchFamily="2" charset="2"/>
              <a:buChar char="Ø"/>
            </a:pPr>
            <a:r>
              <a:rPr lang="en-US" sz="2000" dirty="0"/>
              <a:t>US01: Administrator &amp; Login</a:t>
            </a:r>
          </a:p>
          <a:p>
            <a:pPr marL="800100" lvl="1" indent="-342900">
              <a:buFont typeface="Wingdings" panose="05000000000000000000" pitchFamily="2" charset="2"/>
              <a:buChar char="Ø"/>
            </a:pPr>
            <a:r>
              <a:rPr lang="en-US" sz="2000" dirty="0"/>
              <a:t>US02: View Airports</a:t>
            </a:r>
          </a:p>
          <a:p>
            <a:pPr marL="800100" lvl="1" indent="-342900">
              <a:buFont typeface="Wingdings" panose="05000000000000000000" pitchFamily="2" charset="2"/>
              <a:buChar char="Ø"/>
            </a:pPr>
            <a:r>
              <a:rPr lang="en-US" sz="2000" dirty="0"/>
              <a:t>US03: Manage Airports</a:t>
            </a:r>
          </a:p>
          <a:p>
            <a:pPr marL="800100" lvl="1" indent="-342900">
              <a:buFont typeface="Wingdings" panose="05000000000000000000" pitchFamily="2" charset="2"/>
              <a:buChar char="Ø"/>
            </a:pPr>
            <a:r>
              <a:rPr lang="en-US" sz="2000" dirty="0"/>
              <a:t>US04: View Planes</a:t>
            </a:r>
          </a:p>
          <a:p>
            <a:pPr marL="800100" lvl="1" indent="-342900">
              <a:buFont typeface="Wingdings" panose="05000000000000000000" pitchFamily="2" charset="2"/>
              <a:buChar char="Ø"/>
            </a:pPr>
            <a:r>
              <a:rPr lang="en-US" sz="2000" dirty="0"/>
              <a:t>US05: Manage Planes</a:t>
            </a:r>
          </a:p>
          <a:p>
            <a:pPr marL="800100" lvl="1" indent="-342900">
              <a:buFont typeface="Wingdings" panose="05000000000000000000" pitchFamily="2" charset="2"/>
              <a:buChar char="Ø"/>
            </a:pPr>
            <a:r>
              <a:rPr lang="en-US" sz="2000" dirty="0"/>
              <a:t>US06: View Bookings</a:t>
            </a:r>
          </a:p>
          <a:p>
            <a:pPr marL="800100" lvl="1" indent="-342900">
              <a:buFont typeface="Wingdings" panose="05000000000000000000" pitchFamily="2" charset="2"/>
              <a:buChar char="Ø"/>
            </a:pPr>
            <a:r>
              <a:rPr lang="en-US" sz="2000" dirty="0"/>
              <a:t>US07: Manage Bookings</a:t>
            </a:r>
          </a:p>
        </p:txBody>
      </p:sp>
    </p:spTree>
    <p:extLst>
      <p:ext uri="{BB962C8B-B14F-4D97-AF65-F5344CB8AC3E}">
        <p14:creationId xmlns:p14="http://schemas.microsoft.com/office/powerpoint/2010/main" val="1472299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7E64CE-9777-E7AA-C9E8-64548D9943D5}"/>
              </a:ext>
            </a:extLst>
          </p:cNvPr>
          <p:cNvSpPr txBox="1"/>
          <p:nvPr/>
        </p:nvSpPr>
        <p:spPr>
          <a:xfrm>
            <a:off x="1948544" y="-87086"/>
            <a:ext cx="7021286" cy="707886"/>
          </a:xfrm>
          <a:prstGeom prst="rect">
            <a:avLst/>
          </a:prstGeom>
          <a:noFill/>
        </p:spPr>
        <p:txBody>
          <a:bodyPr wrap="square" rtlCol="0">
            <a:spAutoFit/>
          </a:bodyPr>
          <a:lstStyle/>
          <a:p>
            <a:r>
              <a:rPr lang="en-US" sz="4000" b="1" dirty="0"/>
              <a:t> </a:t>
            </a:r>
            <a:r>
              <a:rPr lang="en-US" sz="3600" b="1" dirty="0"/>
              <a:t>Table of Contents</a:t>
            </a:r>
          </a:p>
        </p:txBody>
      </p:sp>
      <p:sp>
        <p:nvSpPr>
          <p:cNvPr id="3" name="TextBox 2">
            <a:extLst>
              <a:ext uri="{FF2B5EF4-FFF2-40B4-BE49-F238E27FC236}">
                <a16:creationId xmlns:a16="http://schemas.microsoft.com/office/drawing/2014/main" id="{F045DD7F-068F-0C71-3ED6-1CB6566E7E1B}"/>
              </a:ext>
            </a:extLst>
          </p:cNvPr>
          <p:cNvSpPr txBox="1"/>
          <p:nvPr/>
        </p:nvSpPr>
        <p:spPr>
          <a:xfrm>
            <a:off x="381000" y="936486"/>
            <a:ext cx="7456715" cy="5632311"/>
          </a:xfrm>
          <a:prstGeom prst="rect">
            <a:avLst/>
          </a:prstGeom>
          <a:noFill/>
        </p:spPr>
        <p:txBody>
          <a:bodyPr wrap="square" rtlCol="0">
            <a:spAutoFit/>
          </a:bodyPr>
          <a:lstStyle/>
          <a:p>
            <a:r>
              <a:rPr lang="en-US" sz="2000" b="1" dirty="0"/>
              <a:t>5. Functional Requirements</a:t>
            </a:r>
          </a:p>
          <a:p>
            <a:pPr marL="800100" lvl="1" indent="-342900">
              <a:buFont typeface="Wingdings" panose="05000000000000000000" pitchFamily="2" charset="2"/>
              <a:buChar char="Ø"/>
            </a:pPr>
            <a:r>
              <a:rPr lang="en-US" sz="2000" dirty="0"/>
              <a:t>ORM with Spring Data JPA</a:t>
            </a:r>
          </a:p>
          <a:p>
            <a:pPr marL="800100" lvl="1" indent="-342900">
              <a:buFont typeface="Wingdings" panose="05000000000000000000" pitchFamily="2" charset="2"/>
              <a:buChar char="Ø"/>
            </a:pPr>
            <a:r>
              <a:rPr lang="en-US" sz="2000" dirty="0"/>
              <a:t>MySQL Database</a:t>
            </a:r>
          </a:p>
          <a:p>
            <a:pPr marL="800100" lvl="1" indent="-342900">
              <a:buFont typeface="Wingdings" panose="05000000000000000000" pitchFamily="2" charset="2"/>
              <a:buChar char="Ø"/>
            </a:pPr>
            <a:r>
              <a:rPr lang="en-US" sz="2000" dirty="0"/>
              <a:t>Code Quality</a:t>
            </a:r>
          </a:p>
          <a:p>
            <a:pPr marL="800100" lvl="1" indent="-342900">
              <a:buFont typeface="Wingdings" panose="05000000000000000000" pitchFamily="2" charset="2"/>
              <a:buChar char="Ø"/>
            </a:pPr>
            <a:r>
              <a:rPr lang="en-US" sz="2000" dirty="0"/>
              <a:t>Naming Conventions</a:t>
            </a:r>
          </a:p>
          <a:p>
            <a:pPr marL="800100" lvl="1" indent="-342900">
              <a:buFont typeface="Wingdings" panose="05000000000000000000" pitchFamily="2" charset="2"/>
              <a:buChar char="Ø"/>
            </a:pPr>
            <a:r>
              <a:rPr lang="en-US" sz="2000" dirty="0"/>
              <a:t>Exception Handling</a:t>
            </a:r>
          </a:p>
          <a:p>
            <a:pPr marL="800100" lvl="1" indent="-342900">
              <a:buFont typeface="Wingdings" panose="05000000000000000000" pitchFamily="2" charset="2"/>
              <a:buChar char="Ø"/>
            </a:pPr>
            <a:r>
              <a:rPr lang="en-US" sz="2000" dirty="0"/>
              <a:t>Modular Design</a:t>
            </a:r>
          </a:p>
          <a:p>
            <a:pPr lvl="1"/>
            <a:endParaRPr lang="en-US" sz="2000" b="1" dirty="0"/>
          </a:p>
          <a:p>
            <a:r>
              <a:rPr lang="en-US" sz="2000" b="1" dirty="0"/>
              <a:t>6. Testing</a:t>
            </a:r>
          </a:p>
          <a:p>
            <a:pPr marL="800100" lvl="1" indent="-342900">
              <a:buFont typeface="Wingdings" panose="05000000000000000000" pitchFamily="2" charset="2"/>
              <a:buChar char="Ø"/>
            </a:pPr>
            <a:r>
              <a:rPr lang="en-US" sz="2000" dirty="0"/>
              <a:t>Junit </a:t>
            </a:r>
          </a:p>
          <a:p>
            <a:pPr marL="800100" lvl="1" indent="-342900">
              <a:buFont typeface="Wingdings" panose="05000000000000000000" pitchFamily="2" charset="2"/>
              <a:buChar char="Ø"/>
            </a:pPr>
            <a:r>
              <a:rPr lang="en-US" sz="2000" dirty="0"/>
              <a:t>Sonarlint</a:t>
            </a:r>
          </a:p>
          <a:p>
            <a:pPr marL="800100" lvl="1" indent="-342900">
              <a:buFont typeface="Wingdings" panose="05000000000000000000" pitchFamily="2" charset="2"/>
              <a:buChar char="Ø"/>
            </a:pPr>
            <a:r>
              <a:rPr lang="en-US" sz="2000" dirty="0"/>
              <a:t>Postman</a:t>
            </a:r>
          </a:p>
          <a:p>
            <a:pPr lvl="1"/>
            <a:endParaRPr lang="en-US" sz="2000" dirty="0"/>
          </a:p>
          <a:p>
            <a:r>
              <a:rPr lang="en-US" sz="2000" b="1" dirty="0"/>
              <a:t>7.Deployment</a:t>
            </a:r>
            <a:endParaRPr lang="en-US" sz="2000" dirty="0"/>
          </a:p>
          <a:p>
            <a:pPr marL="800100" lvl="1" indent="-342900">
              <a:buFont typeface="Wingdings" panose="05000000000000000000" pitchFamily="2" charset="2"/>
              <a:buChar char="Ø"/>
            </a:pPr>
            <a:r>
              <a:rPr lang="en-US" sz="2000" dirty="0"/>
              <a:t>Service Registry with Eureka</a:t>
            </a:r>
          </a:p>
          <a:p>
            <a:pPr marL="800100" lvl="1" indent="-342900">
              <a:buFont typeface="Wingdings" panose="05000000000000000000" pitchFamily="2" charset="2"/>
              <a:buChar char="Ø"/>
            </a:pPr>
            <a:r>
              <a:rPr lang="en-US" sz="2000" dirty="0"/>
              <a:t>Service Registry with Feign Client</a:t>
            </a:r>
          </a:p>
          <a:p>
            <a:pPr lvl="1"/>
            <a:endParaRPr lang="en-US" sz="2000" b="1" dirty="0"/>
          </a:p>
          <a:p>
            <a:r>
              <a:rPr lang="en-US" sz="2000" b="1" dirty="0"/>
              <a:t>8.Conclusion</a:t>
            </a:r>
            <a:endParaRPr lang="en-US" sz="2000" dirty="0"/>
          </a:p>
        </p:txBody>
      </p:sp>
    </p:spTree>
    <p:extLst>
      <p:ext uri="{BB962C8B-B14F-4D97-AF65-F5344CB8AC3E}">
        <p14:creationId xmlns:p14="http://schemas.microsoft.com/office/powerpoint/2010/main" val="3207250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1421C8-8710-4BD4-4F97-DBEBDC45F2E5}"/>
              </a:ext>
            </a:extLst>
          </p:cNvPr>
          <p:cNvSpPr/>
          <p:nvPr/>
        </p:nvSpPr>
        <p:spPr>
          <a:xfrm>
            <a:off x="0" y="0"/>
            <a:ext cx="12192000" cy="6858000"/>
          </a:xfrm>
          <a:prstGeom prst="rect">
            <a:avLst/>
          </a:prstGeom>
          <a:solidFill>
            <a:srgbClr val="151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Graphic 2">
            <a:extLst>
              <a:ext uri="{FF2B5EF4-FFF2-40B4-BE49-F238E27FC236}">
                <a16:creationId xmlns:a16="http://schemas.microsoft.com/office/drawing/2014/main" id="{670B435F-8BC0-8A7B-6294-85CE9B84AFC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4" name="Straight Connector 3">
            <a:extLst>
              <a:ext uri="{FF2B5EF4-FFF2-40B4-BE49-F238E27FC236}">
                <a16:creationId xmlns:a16="http://schemas.microsoft.com/office/drawing/2014/main" id="{822FF82F-5501-977F-6AAC-5D63218C99A4}"/>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A12DB8EB-FEC5-5202-E1DA-BE3E1B79E1CF}"/>
              </a:ext>
            </a:extLst>
          </p:cNvPr>
          <p:cNvSpPr txBox="1"/>
          <p:nvPr/>
        </p:nvSpPr>
        <p:spPr>
          <a:xfrm>
            <a:off x="2294164" y="740228"/>
            <a:ext cx="6305550" cy="523220"/>
          </a:xfrm>
          <a:prstGeom prst="rect">
            <a:avLst/>
          </a:prstGeom>
          <a:noFill/>
        </p:spPr>
        <p:txBody>
          <a:bodyPr wrap="square" rtlCol="0">
            <a:spAutoFit/>
          </a:bodyPr>
          <a:lstStyle/>
          <a:p>
            <a:r>
              <a:rPr lang="en-US" sz="2800" b="1" dirty="0">
                <a:solidFill>
                  <a:schemeClr val="bg1"/>
                </a:solidFill>
              </a:rPr>
              <a:t>Screenshot of Booking Micro-Service</a:t>
            </a:r>
          </a:p>
        </p:txBody>
      </p:sp>
      <p:pic>
        <p:nvPicPr>
          <p:cNvPr id="8" name="Picture 7" descr="A screenshot of a computer&#10;&#10;Description automatically generated">
            <a:extLst>
              <a:ext uri="{FF2B5EF4-FFF2-40B4-BE49-F238E27FC236}">
                <a16:creationId xmlns:a16="http://schemas.microsoft.com/office/drawing/2014/main" id="{ACA481AD-5687-00F1-1895-67D52DEFA3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57" y="1482171"/>
            <a:ext cx="11843657" cy="5201656"/>
          </a:xfrm>
          <a:prstGeom prst="rect">
            <a:avLst/>
          </a:prstGeom>
        </p:spPr>
      </p:pic>
    </p:spTree>
    <p:extLst>
      <p:ext uri="{BB962C8B-B14F-4D97-AF65-F5344CB8AC3E}">
        <p14:creationId xmlns:p14="http://schemas.microsoft.com/office/powerpoint/2010/main" val="1490347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58CAEF-7789-12A7-03CB-61B59902F59C}"/>
              </a:ext>
            </a:extLst>
          </p:cNvPr>
          <p:cNvSpPr/>
          <p:nvPr/>
        </p:nvSpPr>
        <p:spPr>
          <a:xfrm>
            <a:off x="0" y="0"/>
            <a:ext cx="12192000" cy="6858000"/>
          </a:xfrm>
          <a:prstGeom prst="rect">
            <a:avLst/>
          </a:prstGeom>
          <a:solidFill>
            <a:srgbClr val="151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a:extLst>
              <a:ext uri="{FF2B5EF4-FFF2-40B4-BE49-F238E27FC236}">
                <a16:creationId xmlns:a16="http://schemas.microsoft.com/office/drawing/2014/main" id="{DFE07ED2-FAB3-CE97-B1F9-0F4CCC4E955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7" name="Straight Connector 6">
            <a:extLst>
              <a:ext uri="{FF2B5EF4-FFF2-40B4-BE49-F238E27FC236}">
                <a16:creationId xmlns:a16="http://schemas.microsoft.com/office/drawing/2014/main" id="{231B970E-992F-42D0-4FC1-CB5C276E94F2}"/>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2" name="Picture 1" descr="A screenshot of a computer program&#10;&#10;Description automatically generated">
            <a:extLst>
              <a:ext uri="{FF2B5EF4-FFF2-40B4-BE49-F238E27FC236}">
                <a16:creationId xmlns:a16="http://schemas.microsoft.com/office/drawing/2014/main" id="{79CCA836-F1E7-6532-323B-9DBB9C56FD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200" y="1442719"/>
            <a:ext cx="10779760" cy="5252720"/>
          </a:xfrm>
          <a:prstGeom prst="rect">
            <a:avLst/>
          </a:prstGeom>
        </p:spPr>
      </p:pic>
      <p:sp>
        <p:nvSpPr>
          <p:cNvPr id="3" name="TextBox 2">
            <a:extLst>
              <a:ext uri="{FF2B5EF4-FFF2-40B4-BE49-F238E27FC236}">
                <a16:creationId xmlns:a16="http://schemas.microsoft.com/office/drawing/2014/main" id="{FAE779A4-2864-86A8-CF44-A98B43800FBA}"/>
              </a:ext>
            </a:extLst>
          </p:cNvPr>
          <p:cNvSpPr txBox="1"/>
          <p:nvPr/>
        </p:nvSpPr>
        <p:spPr>
          <a:xfrm>
            <a:off x="2634343" y="653152"/>
            <a:ext cx="6008914" cy="584775"/>
          </a:xfrm>
          <a:prstGeom prst="rect">
            <a:avLst/>
          </a:prstGeom>
          <a:noFill/>
        </p:spPr>
        <p:txBody>
          <a:bodyPr wrap="square" rtlCol="0">
            <a:spAutoFit/>
          </a:bodyPr>
          <a:lstStyle/>
          <a:p>
            <a:r>
              <a:rPr lang="en-US" sz="3200" b="1" dirty="0">
                <a:solidFill>
                  <a:schemeClr val="bg1"/>
                </a:solidFill>
              </a:rPr>
              <a:t>Screenshot of Database</a:t>
            </a:r>
          </a:p>
        </p:txBody>
      </p:sp>
    </p:spTree>
    <p:extLst>
      <p:ext uri="{BB962C8B-B14F-4D97-AF65-F5344CB8AC3E}">
        <p14:creationId xmlns:p14="http://schemas.microsoft.com/office/powerpoint/2010/main" val="37903394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775</TotalTime>
  <Words>844</Words>
  <Application>Microsoft Office PowerPoint</Application>
  <PresentationFormat>Widescreen</PresentationFormat>
  <Paragraphs>101</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Calibri Light</vt:lpstr>
      <vt:lpstr>Helvetica</vt:lpstr>
      <vt:lpstr>Neue Machina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Karan Soni</dc:creator>
  <cp:lastModifiedBy>Sruthi Ramachandran</cp:lastModifiedBy>
  <cp:revision>43</cp:revision>
  <dcterms:created xsi:type="dcterms:W3CDTF">2023-02-09T10:19:33Z</dcterms:created>
  <dcterms:modified xsi:type="dcterms:W3CDTF">2024-08-26T21:44:30Z</dcterms:modified>
</cp:coreProperties>
</file>